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58" r:id="rId3"/>
    <p:sldId id="359" r:id="rId4"/>
    <p:sldId id="360" r:id="rId5"/>
    <p:sldId id="361" r:id="rId6"/>
    <p:sldId id="362" r:id="rId7"/>
    <p:sldId id="363" r:id="rId8"/>
    <p:sldId id="364" r:id="rId9"/>
    <p:sldId id="365" r:id="rId10"/>
    <p:sldId id="366" r:id="rId11"/>
    <p:sldId id="399" r:id="rId12"/>
    <p:sldId id="400" r:id="rId13"/>
    <p:sldId id="367" r:id="rId14"/>
    <p:sldId id="401" r:id="rId15"/>
    <p:sldId id="402" r:id="rId16"/>
    <p:sldId id="368" r:id="rId17"/>
    <p:sldId id="369" r:id="rId18"/>
    <p:sldId id="370" r:id="rId19"/>
    <p:sldId id="371" r:id="rId20"/>
    <p:sldId id="372" r:id="rId21"/>
    <p:sldId id="403" r:id="rId22"/>
    <p:sldId id="404" r:id="rId23"/>
    <p:sldId id="373" r:id="rId24"/>
    <p:sldId id="374" r:id="rId25"/>
    <p:sldId id="405" r:id="rId26"/>
    <p:sldId id="406" r:id="rId27"/>
    <p:sldId id="407" r:id="rId28"/>
    <p:sldId id="375" r:id="rId29"/>
    <p:sldId id="376" r:id="rId30"/>
    <p:sldId id="377" r:id="rId31"/>
    <p:sldId id="378" r:id="rId32"/>
    <p:sldId id="379" r:id="rId33"/>
    <p:sldId id="380" r:id="rId34"/>
    <p:sldId id="408" r:id="rId35"/>
    <p:sldId id="381" r:id="rId36"/>
    <p:sldId id="382" r:id="rId37"/>
    <p:sldId id="383" r:id="rId38"/>
    <p:sldId id="384"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 id="398" r:id="rId5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59"/>
            <p14:sldId id="360"/>
            <p14:sldId id="361"/>
            <p14:sldId id="362"/>
            <p14:sldId id="363"/>
            <p14:sldId id="364"/>
            <p14:sldId id="365"/>
            <p14:sldId id="366"/>
            <p14:sldId id="399"/>
            <p14:sldId id="400"/>
            <p14:sldId id="367"/>
            <p14:sldId id="401"/>
            <p14:sldId id="402"/>
            <p14:sldId id="368"/>
            <p14:sldId id="369"/>
            <p14:sldId id="370"/>
            <p14:sldId id="371"/>
            <p14:sldId id="372"/>
            <p14:sldId id="403"/>
            <p14:sldId id="404"/>
            <p14:sldId id="373"/>
            <p14:sldId id="374"/>
            <p14:sldId id="405"/>
            <p14:sldId id="406"/>
            <p14:sldId id="407"/>
            <p14:sldId id="375"/>
            <p14:sldId id="376"/>
            <p14:sldId id="377"/>
            <p14:sldId id="378"/>
            <p14:sldId id="379"/>
            <p14:sldId id="380"/>
            <p14:sldId id="408"/>
            <p14:sldId id="381"/>
            <p14:sldId id="382"/>
            <p14:sldId id="383"/>
            <p14:sldId id="384"/>
            <p14:sldId id="385"/>
            <p14:sldId id="386"/>
            <p14:sldId id="387"/>
            <p14:sldId id="388"/>
            <p14:sldId id="389"/>
            <p14:sldId id="390"/>
            <p14:sldId id="391"/>
            <p14:sldId id="392"/>
            <p14:sldId id="393"/>
            <p14:sldId id="394"/>
            <p14:sldId id="395"/>
            <p14:sldId id="396"/>
            <p14:sldId id="397"/>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1" autoAdjust="0"/>
    <p:restoredTop sz="94660"/>
  </p:normalViewPr>
  <p:slideViewPr>
    <p:cSldViewPr snapToGrid="0">
      <p:cViewPr varScale="1">
        <p:scale>
          <a:sx n="66" d="100"/>
          <a:sy n="66" d="100"/>
        </p:scale>
        <p:origin x="53"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24.03.2024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24.03.2024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24.03.2024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fsx1.itstep.org/api/v1/files/tpOUWU_I_LMxklgAZpLIUDOnOXT38XCz?inline=tru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a:bodyPr>
          <a:lstStyle/>
          <a:p>
            <a:r>
              <a:rPr lang="ru-RU" b="1" dirty="0" err="1"/>
              <a:t>Вступ</a:t>
            </a:r>
            <a:r>
              <a:rPr lang="ru-RU" b="1" dirty="0"/>
              <a:t> в ООП</a:t>
            </a:r>
            <a:endParaRPr lang="uk-UA" b="1" dirty="0"/>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a:bodyPr>
          <a:lstStyle/>
          <a:p>
            <a:pPr>
              <a:lnSpc>
                <a:spcPct val="150000"/>
              </a:lnSpc>
            </a:pPr>
            <a:r>
              <a:rPr lang="uk-UA" dirty="0"/>
              <a:t>Ваше життя зміниться безповоротно </a:t>
            </a:r>
            <a:r>
              <a:rPr lang="uk-UA" dirty="0">
                <a:sym typeface="Wingdings" panose="05000000000000000000" pitchFamily="2" charset="2"/>
              </a:rPr>
              <a:t></a:t>
            </a:r>
            <a:endParaRPr lang="ru-RU" dirty="0"/>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Три принципи об’єктно-орієнтованого </a:t>
            </a:r>
            <a:br>
              <a:rPr lang="uk-UA" sz="3600" b="1" dirty="0"/>
            </a:br>
            <a:r>
              <a:rPr lang="uk-UA" sz="3600" b="1" dirty="0"/>
              <a:t>програмування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CC06025-7533-4850-A64F-44DC9CEB2194}"/>
              </a:ext>
            </a:extLst>
          </p:cNvPr>
          <p:cNvPicPr>
            <a:picLocks noChangeAspect="1"/>
          </p:cNvPicPr>
          <p:nvPr/>
        </p:nvPicPr>
        <p:blipFill>
          <a:blip r:embed="rId2"/>
          <a:stretch>
            <a:fillRect/>
          </a:stretch>
        </p:blipFill>
        <p:spPr>
          <a:xfrm>
            <a:off x="2902411" y="1311363"/>
            <a:ext cx="6387177" cy="4235274"/>
          </a:xfrm>
          <a:prstGeom prst="rect">
            <a:avLst/>
          </a:prstGeom>
        </p:spPr>
      </p:pic>
    </p:spTree>
    <p:extLst>
      <p:ext uri="{BB962C8B-B14F-4D97-AF65-F5344CB8AC3E}">
        <p14:creationId xmlns:p14="http://schemas.microsoft.com/office/powerpoint/2010/main" val="716052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Три принципи об’єктно-орієнтованого </a:t>
            </a:r>
            <a:br>
              <a:rPr lang="uk-UA" sz="3600" b="1" dirty="0"/>
            </a:br>
            <a:r>
              <a:rPr lang="uk-UA" sz="3600" b="1" dirty="0"/>
              <a:t>програмування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Об'єктно-орієнтований підхід в програмуванні (включає </a:t>
            </a:r>
            <a:r>
              <a:rPr lang="uk-UA" sz="1800" b="1" dirty="0">
                <a:highlight>
                  <a:srgbClr val="FFFF00"/>
                </a:highlight>
              </a:rPr>
              <a:t>об'єктно-орієнтований аналіз</a:t>
            </a:r>
            <a:r>
              <a:rPr lang="uk-UA" sz="1800" dirty="0"/>
              <a:t>, </a:t>
            </a:r>
            <a:r>
              <a:rPr lang="uk-UA" sz="1800" b="1" dirty="0">
                <a:highlight>
                  <a:srgbClr val="00FFFF"/>
                </a:highlight>
              </a:rPr>
              <a:t>об'єктно-орієнтоване проектування</a:t>
            </a:r>
            <a:r>
              <a:rPr lang="uk-UA" sz="1800" dirty="0"/>
              <a:t> та </a:t>
            </a:r>
            <a:r>
              <a:rPr lang="uk-UA" sz="1800" b="1" dirty="0">
                <a:highlight>
                  <a:srgbClr val="00FF00"/>
                </a:highlight>
              </a:rPr>
              <a:t>об'єктно-орієнтоване програмування</a:t>
            </a:r>
            <a:r>
              <a:rPr lang="uk-UA" sz="1800" dirty="0"/>
              <a:t>) з'явився не тому, що комусь захотілося зробити «красиво», а з суворої життєвої необхідності. </a:t>
            </a:r>
            <a:endParaRPr lang="en-US" sz="1800" dirty="0"/>
          </a:p>
          <a:p>
            <a:pPr marL="540000" indent="360000">
              <a:lnSpc>
                <a:spcPct val="150000"/>
              </a:lnSpc>
              <a:spcBef>
                <a:spcPts val="0"/>
              </a:spcBef>
              <a:buNone/>
            </a:pPr>
            <a:r>
              <a:rPr lang="uk-UA" sz="1800" dirty="0"/>
              <a:t>Доки комп'ютери були великими і повільними, програмісти писали невеликі програми, і всі проблеми вирішували за їх появою. Коли ж комп'ютери стали значно меншими, а швидкість їхня підвищилася на порядки, обсяг програм сильно зріс, і в програмуванні раптом настала світова криза, — </a:t>
            </a:r>
            <a:r>
              <a:rPr lang="uk-UA" sz="1800" b="1" dirty="0">
                <a:highlight>
                  <a:srgbClr val="FF00FF"/>
                </a:highlight>
              </a:rPr>
              <a:t>криза «первісного» процедурного програмування</a:t>
            </a:r>
            <a:r>
              <a:rPr lang="uk-UA"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Процедурне програмування засноване на функціях, параметрах, глобальних змінних</a:t>
            </a:r>
            <a:r>
              <a:rPr lang="uk-UA" sz="1800" dirty="0"/>
              <a:t>. У дуже великій програмі таких елементів стає занадто багато, зв'язки між ними виявляються хаотичними, </a:t>
            </a:r>
            <a:r>
              <a:rPr lang="uk-UA" sz="1800" b="1" dirty="0">
                <a:highlight>
                  <a:srgbClr val="FFFF00"/>
                </a:highlight>
              </a:rPr>
              <a:t>особливо під час виправлення помилок і додавання нових можливостей</a:t>
            </a:r>
            <a:r>
              <a:rPr lang="uk-UA" sz="1800" dirty="0"/>
              <a:t>. В результаті з'являється багато нових помилок, робота сповільнюється, що врешті-решт призводить до перевитрат коштів і зриву запланованих термінів розробки. У 1994 році дослідження, проведене фірмою </a:t>
            </a:r>
            <a:r>
              <a:rPr lang="en-US" sz="1800" dirty="0"/>
              <a:t>IBM, </a:t>
            </a:r>
            <a:r>
              <a:rPr lang="uk-UA" sz="1800" dirty="0"/>
              <a:t>показало, що 68% всіх програмних проектів відстають від графіку, а середнє перевищення бюджету розробки досягає 65%.</a:t>
            </a:r>
          </a:p>
        </p:txBody>
      </p:sp>
    </p:spTree>
    <p:extLst>
      <p:ext uri="{BB962C8B-B14F-4D97-AF65-F5344CB8AC3E}">
        <p14:creationId xmlns:p14="http://schemas.microsoft.com/office/powerpoint/2010/main" val="331361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Три принципи об’єктно-орієнтованого </a:t>
            </a:r>
            <a:br>
              <a:rPr lang="uk-UA" sz="3600" b="1" dirty="0"/>
            </a:br>
            <a:r>
              <a:rPr lang="uk-UA" sz="3600" b="1" dirty="0"/>
              <a:t>програмування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не такому далекому 2014 році компанія </a:t>
            </a:r>
            <a:r>
              <a:rPr lang="en-US" sz="1800" dirty="0"/>
              <a:t>The Standish Group </a:t>
            </a:r>
            <a:r>
              <a:rPr lang="uk-UA" sz="1800" dirty="0"/>
              <a:t>проаналізувала понад 8 тисяч проектів з розробки і впровадження програмних продуктів і виявила, що успішними з них були тільки 16,2%, а провальними (такими, розробку яких припинили) –31,1%. Решта 52,7% проектів були визнані частково успішними, частково невдалими.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Сенс ООП в тому, щоб зменшити складність розроблюваних проектів</a:t>
            </a:r>
            <a:r>
              <a:rPr lang="uk-UA" sz="1800" dirty="0"/>
              <a:t>. Це досягається за рахунок того, що один загальний великий програмний простір розбивають на певну кількість окремих кімнат, внутрішні об'єкти яких зв'язані тільки один з одним (ну і кімнати, звичайно, зв'язані між собою). Кімнати в цій метафорі уособлюють собою дані, точніше — види даних, </a:t>
            </a:r>
            <a:r>
              <a:rPr lang="uk-UA" sz="1800" b="1" dirty="0">
                <a:highlight>
                  <a:srgbClr val="00FF00"/>
                </a:highlight>
              </a:rPr>
              <a:t>типи даних</a:t>
            </a:r>
            <a:r>
              <a:rPr lang="uk-UA" sz="1800" dirty="0"/>
              <a:t>. З кожним типом даних зв’язується </a:t>
            </a:r>
            <a:r>
              <a:rPr lang="uk-UA" sz="1800" b="1" dirty="0">
                <a:highlight>
                  <a:srgbClr val="00FFFF"/>
                </a:highlight>
              </a:rPr>
              <a:t>набір функцій, які ці дані опрацьовують</a:t>
            </a:r>
            <a:r>
              <a:rPr lang="uk-UA" sz="1800" dirty="0"/>
              <a:t>. Разом — </a:t>
            </a:r>
            <a:r>
              <a:rPr lang="uk-UA" sz="1800" b="1" dirty="0">
                <a:highlight>
                  <a:srgbClr val="FFFF00"/>
                </a:highlight>
              </a:rPr>
              <a:t>тип даних і зв'язані функції</a:t>
            </a:r>
            <a:r>
              <a:rPr lang="uk-UA" sz="1800" dirty="0"/>
              <a:t> — являють окрему програмну конструкцію — </a:t>
            </a:r>
            <a:r>
              <a:rPr lang="uk-UA" sz="1800" b="1" dirty="0">
                <a:highlight>
                  <a:srgbClr val="FFFF00"/>
                </a:highlight>
              </a:rPr>
              <a:t>клас</a:t>
            </a:r>
            <a:r>
              <a:rPr lang="uk-UA" sz="1800" dirty="0"/>
              <a:t>. Класи взаємодіють між собою, дані і функції взаємодіють всередині класу.</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8922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sz="4400" b="1" dirty="0"/>
              <a:t>Три принципи об’єктно-орієнтованого </a:t>
            </a:r>
            <a:br>
              <a:rPr lang="uk-UA" sz="4400" b="1" dirty="0"/>
            </a:br>
            <a:r>
              <a:rPr lang="uk-UA" sz="4400" b="1" dirty="0"/>
              <a:t>програмування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Нехай нам в програмі потрібно </a:t>
            </a:r>
            <a:r>
              <a:rPr lang="uk-UA" sz="1800" dirty="0">
                <a:solidFill>
                  <a:schemeClr val="accent5">
                    <a:lumMod val="75000"/>
                  </a:schemeClr>
                </a:solidFill>
                <a:latin typeface="Consolas" panose="020B0609020204030204" pitchFamily="49" charset="0"/>
              </a:rPr>
              <a:t>100</a:t>
            </a:r>
            <a:r>
              <a:rPr lang="uk-UA" sz="1800" dirty="0"/>
              <a:t> функцій. Кількість зв’язків між </a:t>
            </a:r>
            <a:r>
              <a:rPr lang="en-US" sz="1800" dirty="0">
                <a:solidFill>
                  <a:schemeClr val="accent5">
                    <a:lumMod val="75000"/>
                  </a:schemeClr>
                </a:solidFill>
                <a:latin typeface="Consolas" panose="020B0609020204030204" pitchFamily="49" charset="0"/>
              </a:rPr>
              <a:t>N</a:t>
            </a:r>
            <a:r>
              <a:rPr lang="en-US" sz="1800" dirty="0"/>
              <a:t> </a:t>
            </a:r>
            <a:r>
              <a:rPr lang="uk-UA" sz="1800" dirty="0"/>
              <a:t>предметами рівна приблизно </a:t>
            </a:r>
            <a:r>
              <a:rPr lang="en-US" sz="1800" dirty="0"/>
              <a:t>        </a:t>
            </a:r>
            <a:r>
              <a:rPr lang="en-US" sz="1800" dirty="0">
                <a:solidFill>
                  <a:schemeClr val="accent5">
                    <a:lumMod val="75000"/>
                  </a:schemeClr>
                </a:solidFill>
                <a:latin typeface="Consolas" panose="020B0609020204030204" pitchFamily="49" charset="0"/>
              </a:rPr>
              <a:t>N * N</a:t>
            </a:r>
            <a:r>
              <a:rPr lang="en-US" sz="1800" dirty="0"/>
              <a:t>, </a:t>
            </a:r>
            <a:r>
              <a:rPr lang="uk-UA" sz="1800" dirty="0"/>
              <a:t>отже, загальна кількість зв'язків програми можна оцінити в </a:t>
            </a:r>
            <a:r>
              <a:rPr lang="uk-UA" sz="1800" dirty="0">
                <a:solidFill>
                  <a:schemeClr val="accent5">
                    <a:lumMod val="75000"/>
                  </a:schemeClr>
                </a:solidFill>
                <a:latin typeface="Consolas" panose="020B0609020204030204" pitchFamily="49" charset="0"/>
              </a:rPr>
              <a:t>100 * 100 = 10000</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Тепер розбиваємо програму на </a:t>
            </a:r>
            <a:r>
              <a:rPr lang="uk-UA" sz="1800" dirty="0">
                <a:solidFill>
                  <a:schemeClr val="accent5">
                    <a:lumMod val="75000"/>
                  </a:schemeClr>
                </a:solidFill>
                <a:latin typeface="Consolas" panose="020B0609020204030204" pitchFamily="49" charset="0"/>
              </a:rPr>
              <a:t>10</a:t>
            </a:r>
            <a:r>
              <a:rPr lang="uk-UA" sz="1800" dirty="0"/>
              <a:t> класів, всередині кожного є </a:t>
            </a:r>
            <a:r>
              <a:rPr lang="uk-UA" sz="1800" dirty="0">
                <a:solidFill>
                  <a:schemeClr val="accent5">
                    <a:lumMod val="75000"/>
                  </a:schemeClr>
                </a:solidFill>
                <a:latin typeface="Consolas" panose="020B0609020204030204" pitchFamily="49" charset="0"/>
              </a:rPr>
              <a:t>10</a:t>
            </a:r>
            <a:r>
              <a:rPr lang="uk-UA" sz="1800" dirty="0"/>
              <a:t> функцій. Загальна кількість зв’язків тепер </a:t>
            </a:r>
            <a:r>
              <a:rPr lang="uk-UA" sz="1800" dirty="0">
                <a:solidFill>
                  <a:schemeClr val="accent5">
                    <a:lumMod val="75000"/>
                  </a:schemeClr>
                </a:solidFill>
                <a:latin typeface="Consolas" panose="020B0609020204030204" pitchFamily="49" charset="0"/>
              </a:rPr>
              <a:t>10 * 10</a:t>
            </a:r>
            <a:r>
              <a:rPr lang="uk-UA" sz="1800" dirty="0"/>
              <a:t> для кожного з </a:t>
            </a:r>
            <a:r>
              <a:rPr lang="uk-UA" sz="1800" dirty="0">
                <a:solidFill>
                  <a:schemeClr val="accent5">
                    <a:lumMod val="75000"/>
                  </a:schemeClr>
                </a:solidFill>
                <a:latin typeface="Consolas" panose="020B0609020204030204" pitchFamily="49" charset="0"/>
              </a:rPr>
              <a:t>10</a:t>
            </a:r>
            <a:r>
              <a:rPr lang="uk-UA" sz="1800" dirty="0"/>
              <a:t> класів плюс зв’язки між класами </a:t>
            </a:r>
            <a:r>
              <a:rPr lang="uk-UA" sz="1800" dirty="0">
                <a:solidFill>
                  <a:schemeClr val="accent5">
                    <a:lumMod val="75000"/>
                  </a:schemeClr>
                </a:solidFill>
                <a:latin typeface="Consolas" panose="020B0609020204030204" pitchFamily="49" charset="0"/>
              </a:rPr>
              <a:t>= 10 * (10 * 10) + 10 * 10 = 1100</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Зрозуміло, що розрахунок дуже приблизний, але все ж видно, що навіть </a:t>
            </a:r>
            <a:r>
              <a:rPr lang="uk-UA" sz="1800" b="1" dirty="0">
                <a:highlight>
                  <a:srgbClr val="FFFF00"/>
                </a:highlight>
              </a:rPr>
              <a:t>програма такого невеликого обсягу стає на порядок (в 10 разів) простішою для розуміння</a:t>
            </a:r>
            <a:r>
              <a:rPr lang="uk-UA" sz="1800" dirty="0"/>
              <a:t>. А сучасні програми являють собою комплекси з мільйонів рядків коду, і для них цей ефект зростає багаторазово...</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4250183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sz="4400" b="1" dirty="0"/>
              <a:t>Три принципи об’єктно-орієнтованого </a:t>
            </a:r>
            <a:br>
              <a:rPr lang="uk-UA" sz="4400" b="1" dirty="0"/>
            </a:br>
            <a:r>
              <a:rPr lang="uk-UA" sz="4400" b="1" dirty="0"/>
              <a:t>програмування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Ще раз сформулюємо різницю між процедурним програмуванням (мова С) і об'єктно-орієнтованим програмуванням (мова </a:t>
            </a:r>
            <a:r>
              <a:rPr lang="en-US" sz="1800" dirty="0"/>
              <a:t>C++). </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За процедурного програмування</a:t>
            </a:r>
            <a:r>
              <a:rPr lang="uk-UA" sz="1800" dirty="0"/>
              <a:t> структура програми визначається набором функцій для опрацювання даних. Самі дані при цьому залишаються на другому плані і визначаються в процесі розроблення функцій.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В об'єктно-орієнтованому програмуванні</a:t>
            </a:r>
            <a:r>
              <a:rPr lang="uk-UA" sz="1800" dirty="0"/>
              <a:t> основну роль відіграють дані. Структура програми відповідає даним, які вона опрацьовує: спочатку визначаються види даних і зв’язків між ними, а вже потім — методи опрацювання (функції).</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19707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sz="4400" b="1" dirty="0"/>
              <a:t>Три принципи об’єктно-орієнтованого </a:t>
            </a:r>
            <a:br>
              <a:rPr lang="uk-UA" sz="4400" b="1" dirty="0"/>
            </a:br>
            <a:r>
              <a:rPr lang="uk-UA" sz="4400" b="1" dirty="0"/>
              <a:t>програмування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Потрібно добре розуміти, що програма — це модель, і різниця в підходах — це різниця в тому, як ми цю модель будуємо, з якої початкової точки починаємо, і як потім модель деталізуємо. </a:t>
            </a:r>
            <a:endParaRPr lang="en-US" sz="1800" dirty="0"/>
          </a:p>
          <a:p>
            <a:pPr marL="540000" indent="360000">
              <a:lnSpc>
                <a:spcPct val="150000"/>
              </a:lnSpc>
              <a:spcBef>
                <a:spcPts val="0"/>
              </a:spcBef>
              <a:buNone/>
            </a:pPr>
            <a:r>
              <a:rPr lang="uk-UA" sz="1800" dirty="0"/>
              <a:t>Наприклад, нехай нам потрібно побудувати програму «Філія академії Шаг». </a:t>
            </a:r>
            <a:r>
              <a:rPr lang="uk-UA" sz="1800" b="1" dirty="0">
                <a:highlight>
                  <a:srgbClr val="FFFF00"/>
                </a:highlight>
              </a:rPr>
              <a:t>За процедурного підходу </a:t>
            </a:r>
            <a:r>
              <a:rPr lang="uk-UA" sz="1800" dirty="0"/>
              <a:t>ми починаємо зі </a:t>
            </a:r>
            <a:r>
              <a:rPr lang="uk-UA" sz="1800" b="1" dirty="0">
                <a:highlight>
                  <a:srgbClr val="FFFF00"/>
                </a:highlight>
              </a:rPr>
              <a:t>списку завдань</a:t>
            </a:r>
            <a:r>
              <a:rPr lang="uk-UA" sz="1800" dirty="0"/>
              <a:t>:</a:t>
            </a:r>
          </a:p>
          <a:p>
            <a:pPr marL="540000" indent="360000">
              <a:lnSpc>
                <a:spcPct val="150000"/>
              </a:lnSpc>
              <a:spcBef>
                <a:spcPts val="0"/>
              </a:spcBef>
              <a:buNone/>
            </a:pPr>
            <a:r>
              <a:rPr lang="ru-RU" sz="1800" dirty="0"/>
              <a:t>■ вести списки набору </a:t>
            </a:r>
            <a:r>
              <a:rPr lang="ru-RU" sz="1800" dirty="0" err="1"/>
              <a:t>студентів</a:t>
            </a:r>
            <a:r>
              <a:rPr lang="ru-RU" sz="1800" dirty="0"/>
              <a:t>;</a:t>
            </a:r>
          </a:p>
          <a:p>
            <a:pPr marL="540000" indent="360000">
              <a:lnSpc>
                <a:spcPct val="150000"/>
              </a:lnSpc>
              <a:spcBef>
                <a:spcPts val="0"/>
              </a:spcBef>
              <a:buNone/>
            </a:pPr>
            <a:r>
              <a:rPr lang="ru-RU" sz="1800" dirty="0"/>
              <a:t>■ </a:t>
            </a:r>
            <a:r>
              <a:rPr lang="ru-RU" sz="1800" dirty="0" err="1"/>
              <a:t>складати</a:t>
            </a:r>
            <a:r>
              <a:rPr lang="ru-RU" sz="1800" dirty="0"/>
              <a:t> </a:t>
            </a:r>
            <a:r>
              <a:rPr lang="ru-RU" sz="1800" dirty="0" err="1"/>
              <a:t>розклад</a:t>
            </a:r>
            <a:r>
              <a:rPr lang="ru-RU" sz="1800" dirty="0"/>
              <a:t>;</a:t>
            </a:r>
            <a:endParaRPr lang="en-US" sz="1800" dirty="0"/>
          </a:p>
          <a:p>
            <a:pPr marL="540000" indent="360000">
              <a:lnSpc>
                <a:spcPct val="150000"/>
              </a:lnSpc>
              <a:spcBef>
                <a:spcPts val="0"/>
              </a:spcBef>
              <a:buNone/>
            </a:pPr>
            <a:r>
              <a:rPr lang="ru-RU" sz="1800" dirty="0"/>
              <a:t>■ вести списки </a:t>
            </a:r>
            <a:r>
              <a:rPr lang="ru-RU" sz="1800" dirty="0" err="1"/>
              <a:t>викладачів</a:t>
            </a:r>
            <a:r>
              <a:rPr lang="ru-RU" sz="1800" dirty="0"/>
              <a:t>;</a:t>
            </a:r>
          </a:p>
          <a:p>
            <a:pPr marL="540000" indent="360000">
              <a:lnSpc>
                <a:spcPct val="150000"/>
              </a:lnSpc>
              <a:spcBef>
                <a:spcPts val="0"/>
              </a:spcBef>
              <a:buNone/>
            </a:pPr>
            <a:r>
              <a:rPr lang="ru-RU" sz="1800" dirty="0"/>
              <a:t>■ </a:t>
            </a:r>
            <a:r>
              <a:rPr lang="ru-RU" sz="1800" dirty="0" err="1"/>
              <a:t>стежити</a:t>
            </a:r>
            <a:r>
              <a:rPr lang="ru-RU" sz="1800" dirty="0"/>
              <a:t> за </a:t>
            </a:r>
            <a:r>
              <a:rPr lang="ru-RU" sz="1800" dirty="0" err="1"/>
              <a:t>успішністю</a:t>
            </a:r>
            <a:r>
              <a:rPr lang="ru-RU" sz="1800" dirty="0"/>
              <a:t>;</a:t>
            </a:r>
          </a:p>
          <a:p>
            <a:pPr marL="540000" indent="360000">
              <a:lnSpc>
                <a:spcPct val="150000"/>
              </a:lnSpc>
              <a:spcBef>
                <a:spcPts val="0"/>
              </a:spcBef>
              <a:buNone/>
            </a:pPr>
            <a:r>
              <a:rPr lang="ru-RU" sz="1800" dirty="0"/>
              <a:t>■ </a:t>
            </a:r>
            <a:r>
              <a:rPr lang="ru-RU" sz="1800" dirty="0" err="1"/>
              <a:t>стежити</a:t>
            </a:r>
            <a:r>
              <a:rPr lang="ru-RU" sz="1800" dirty="0"/>
              <a:t> за оплатою занять;</a:t>
            </a:r>
          </a:p>
          <a:p>
            <a:pPr marL="540000" indent="360000">
              <a:lnSpc>
                <a:spcPct val="150000"/>
              </a:lnSpc>
              <a:spcBef>
                <a:spcPts val="0"/>
              </a:spcBef>
              <a:buNone/>
            </a:pPr>
            <a:r>
              <a:rPr lang="ru-RU" sz="1800" dirty="0"/>
              <a:t>■ </a:t>
            </a:r>
            <a:r>
              <a:rPr lang="ru-RU" sz="1800" dirty="0" err="1"/>
              <a:t>розраховувати</a:t>
            </a:r>
            <a:r>
              <a:rPr lang="ru-RU" sz="1800" dirty="0"/>
              <a:t> зарплату.</a:t>
            </a:r>
            <a:endParaRPr lang="en-US" sz="1800" dirty="0"/>
          </a:p>
          <a:p>
            <a:pPr marL="540000" indent="360000">
              <a:lnSpc>
                <a:spcPct val="150000"/>
              </a:lnSpc>
              <a:spcBef>
                <a:spcPts val="0"/>
              </a:spcBef>
              <a:buNone/>
            </a:pPr>
            <a:r>
              <a:rPr lang="ru-RU" sz="1800" b="1" dirty="0">
                <a:highlight>
                  <a:srgbClr val="FFFF00"/>
                </a:highlight>
              </a:rPr>
              <a:t>І </a:t>
            </a:r>
            <a:r>
              <a:rPr lang="ru-RU" sz="1800" b="1" dirty="0" err="1">
                <a:highlight>
                  <a:srgbClr val="FFFF00"/>
                </a:highlight>
              </a:rPr>
              <a:t>вже</a:t>
            </a:r>
            <a:r>
              <a:rPr lang="ru-RU" sz="1800" b="1" dirty="0">
                <a:highlight>
                  <a:srgbClr val="FFFF00"/>
                </a:highlight>
              </a:rPr>
              <a:t> </a:t>
            </a:r>
            <a:r>
              <a:rPr lang="ru-RU" sz="1800" b="1" dirty="0" err="1">
                <a:highlight>
                  <a:srgbClr val="FFFF00"/>
                </a:highlight>
              </a:rPr>
              <a:t>потім</a:t>
            </a:r>
            <a:r>
              <a:rPr lang="ru-RU" sz="1800" b="1" dirty="0">
                <a:highlight>
                  <a:srgbClr val="FFFF00"/>
                </a:highlight>
              </a:rPr>
              <a:t> </a:t>
            </a:r>
            <a:r>
              <a:rPr lang="ru-RU" sz="1800" b="1" dirty="0" err="1">
                <a:highlight>
                  <a:srgbClr val="FFFF00"/>
                </a:highlight>
              </a:rPr>
              <a:t>визначаємо</a:t>
            </a:r>
            <a:r>
              <a:rPr lang="ru-RU" sz="1800" b="1" dirty="0">
                <a:highlight>
                  <a:srgbClr val="FFFF00"/>
                </a:highlight>
              </a:rPr>
              <a:t> </a:t>
            </a:r>
            <a:r>
              <a:rPr lang="ru-RU" sz="1800" b="1" dirty="0" err="1">
                <a:highlight>
                  <a:srgbClr val="FFFF00"/>
                </a:highlight>
              </a:rPr>
              <a:t>необхідні</a:t>
            </a:r>
            <a:r>
              <a:rPr lang="ru-RU" sz="1800" b="1" dirty="0">
                <a:highlight>
                  <a:srgbClr val="FFFF00"/>
                </a:highlight>
              </a:rPr>
              <a:t> </a:t>
            </a:r>
            <a:r>
              <a:rPr lang="ru-RU" sz="1800" b="1" dirty="0" err="1">
                <a:highlight>
                  <a:srgbClr val="FFFF00"/>
                </a:highlight>
              </a:rPr>
              <a:t>дані</a:t>
            </a:r>
            <a:r>
              <a:rPr lang="ru-RU" sz="1800" b="1" dirty="0">
                <a:highlight>
                  <a:srgbClr val="FFFF00"/>
                </a:highlight>
              </a:rPr>
              <a:t>:</a:t>
            </a:r>
          </a:p>
          <a:p>
            <a:pPr marL="540000" indent="360000">
              <a:lnSpc>
                <a:spcPct val="150000"/>
              </a:lnSpc>
              <a:spcBef>
                <a:spcPts val="0"/>
              </a:spcBef>
              <a:buNone/>
            </a:pPr>
            <a:r>
              <a:rPr lang="ru-RU" sz="1800" dirty="0"/>
              <a:t>■ </a:t>
            </a:r>
            <a:r>
              <a:rPr lang="ru-RU" sz="1800" dirty="0" err="1"/>
              <a:t>скласти</a:t>
            </a:r>
            <a:r>
              <a:rPr lang="ru-RU" sz="1800" dirty="0"/>
              <a:t> </a:t>
            </a:r>
            <a:r>
              <a:rPr lang="ru-RU" sz="1800" dirty="0" err="1"/>
              <a:t>розклад</a:t>
            </a:r>
            <a:r>
              <a:rPr lang="ru-RU" sz="1800" dirty="0"/>
              <a:t> (</a:t>
            </a:r>
            <a:r>
              <a:rPr lang="ru-RU" sz="1800" dirty="0" err="1"/>
              <a:t>заняття</a:t>
            </a:r>
            <a:r>
              <a:rPr lang="ru-RU" sz="1800" dirty="0"/>
              <a:t>);</a:t>
            </a:r>
          </a:p>
          <a:p>
            <a:pPr marL="540000" indent="360000">
              <a:lnSpc>
                <a:spcPct val="150000"/>
              </a:lnSpc>
              <a:spcBef>
                <a:spcPts val="0"/>
              </a:spcBef>
              <a:buNone/>
            </a:pPr>
            <a:r>
              <a:rPr lang="ru-RU" sz="1800" dirty="0"/>
              <a:t>■ </a:t>
            </a:r>
            <a:r>
              <a:rPr lang="ru-RU" sz="1800" dirty="0" err="1"/>
              <a:t>стежити</a:t>
            </a:r>
            <a:r>
              <a:rPr lang="ru-RU" sz="1800" dirty="0"/>
              <a:t> за </a:t>
            </a:r>
            <a:r>
              <a:rPr lang="ru-RU" sz="1800" dirty="0" err="1"/>
              <a:t>успішністю</a:t>
            </a:r>
            <a:r>
              <a:rPr lang="ru-RU" sz="1800" dirty="0"/>
              <a:t> (</a:t>
            </a:r>
            <a:r>
              <a:rPr lang="ru-RU" sz="1800" dirty="0" err="1"/>
              <a:t>студенти</a:t>
            </a:r>
            <a:r>
              <a:rPr lang="ru-RU" sz="1800" dirty="0"/>
              <a:t>);</a:t>
            </a:r>
          </a:p>
          <a:p>
            <a:pPr marL="540000" indent="360000">
              <a:lnSpc>
                <a:spcPct val="150000"/>
              </a:lnSpc>
              <a:spcBef>
                <a:spcPts val="0"/>
              </a:spcBef>
              <a:buNone/>
            </a:pPr>
            <a:r>
              <a:rPr lang="ru-RU" sz="1800" dirty="0"/>
              <a:t>■ </a:t>
            </a:r>
            <a:r>
              <a:rPr lang="ru-RU" sz="1800" dirty="0" err="1"/>
              <a:t>стежити</a:t>
            </a:r>
            <a:r>
              <a:rPr lang="ru-RU" sz="1800" dirty="0"/>
              <a:t> за оплатою (</a:t>
            </a:r>
            <a:r>
              <a:rPr lang="ru-RU" sz="1800" dirty="0" err="1"/>
              <a:t>студенти</a:t>
            </a:r>
            <a:r>
              <a:rPr lang="ru-RU" sz="1800" dirty="0"/>
              <a:t>).</a:t>
            </a:r>
            <a:endParaRPr lang="uk-UA" sz="1800" dirty="0"/>
          </a:p>
        </p:txBody>
      </p:sp>
    </p:spTree>
    <p:extLst>
      <p:ext uri="{BB962C8B-B14F-4D97-AF65-F5344CB8AC3E}">
        <p14:creationId xmlns:p14="http://schemas.microsoft.com/office/powerpoint/2010/main" val="2196042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sz="4400" b="1" dirty="0"/>
              <a:t>Три принципи об’єктно-орієнтованого </a:t>
            </a:r>
            <a:br>
              <a:rPr lang="uk-UA" sz="4400" b="1" dirty="0"/>
            </a:br>
            <a:r>
              <a:rPr lang="uk-UA" sz="4400" b="1" dirty="0"/>
              <a:t>програмування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За об'єктно-орієнтованого підходу ми починаємо з переліку об'єктів, дані про які ми повинні опрацьовувати:</a:t>
            </a:r>
          </a:p>
          <a:p>
            <a:pPr marL="540000" indent="360000">
              <a:lnSpc>
                <a:spcPct val="150000"/>
              </a:lnSpc>
              <a:spcBef>
                <a:spcPts val="0"/>
              </a:spcBef>
              <a:buNone/>
            </a:pPr>
            <a:r>
              <a:rPr lang="uk-UA" sz="1800" dirty="0"/>
              <a:t>■ кандидати в студенти;</a:t>
            </a:r>
          </a:p>
          <a:p>
            <a:pPr marL="540000" indent="360000">
              <a:lnSpc>
                <a:spcPct val="150000"/>
              </a:lnSpc>
              <a:spcBef>
                <a:spcPts val="0"/>
              </a:spcBef>
              <a:buNone/>
            </a:pPr>
            <a:r>
              <a:rPr lang="uk-UA" sz="1800" dirty="0"/>
              <a:t>■ студенти;</a:t>
            </a:r>
          </a:p>
          <a:p>
            <a:pPr marL="540000" indent="360000">
              <a:lnSpc>
                <a:spcPct val="150000"/>
              </a:lnSpc>
              <a:spcBef>
                <a:spcPts val="0"/>
              </a:spcBef>
              <a:buNone/>
            </a:pPr>
            <a:r>
              <a:rPr lang="uk-UA" sz="1800" dirty="0"/>
              <a:t>■ викладачі;</a:t>
            </a:r>
          </a:p>
          <a:p>
            <a:pPr marL="540000" indent="360000">
              <a:lnSpc>
                <a:spcPct val="150000"/>
              </a:lnSpc>
              <a:spcBef>
                <a:spcPts val="0"/>
              </a:spcBef>
              <a:buNone/>
            </a:pPr>
            <a:r>
              <a:rPr lang="uk-UA" sz="1800" dirty="0"/>
              <a:t>■ заняття;</a:t>
            </a:r>
          </a:p>
          <a:p>
            <a:pPr marL="540000" indent="360000">
              <a:lnSpc>
                <a:spcPct val="150000"/>
              </a:lnSpc>
              <a:spcBef>
                <a:spcPts val="0"/>
              </a:spcBef>
              <a:buNone/>
            </a:pPr>
            <a:r>
              <a:rPr lang="uk-UA" sz="1800" dirty="0"/>
              <a:t>■ бюджет філії.</a:t>
            </a:r>
          </a:p>
          <a:p>
            <a:pPr marL="540000" indent="360000">
              <a:lnSpc>
                <a:spcPct val="150000"/>
              </a:lnSpc>
              <a:spcBef>
                <a:spcPts val="0"/>
              </a:spcBef>
              <a:buNone/>
            </a:pPr>
            <a:r>
              <a:rPr lang="uk-UA" sz="1800" dirty="0"/>
              <a:t>І вже потім визначаємо необхідні методи:</a:t>
            </a:r>
          </a:p>
          <a:p>
            <a:pPr marL="540000" indent="360000">
              <a:lnSpc>
                <a:spcPct val="150000"/>
              </a:lnSpc>
              <a:spcBef>
                <a:spcPts val="0"/>
              </a:spcBef>
              <a:buNone/>
            </a:pPr>
            <a:r>
              <a:rPr lang="uk-UA" sz="1800" dirty="0"/>
              <a:t>■ </a:t>
            </a:r>
            <a:r>
              <a:rPr lang="uk-UA" sz="1800" dirty="0" err="1"/>
              <a:t>Заняття.СкластиРозклад</a:t>
            </a:r>
            <a:r>
              <a:rPr lang="uk-UA" sz="1800" dirty="0"/>
              <a:t>;</a:t>
            </a:r>
          </a:p>
          <a:p>
            <a:pPr marL="540000" indent="360000">
              <a:lnSpc>
                <a:spcPct val="150000"/>
              </a:lnSpc>
              <a:spcBef>
                <a:spcPts val="0"/>
              </a:spcBef>
              <a:buNone/>
            </a:pPr>
            <a:r>
              <a:rPr lang="uk-UA" sz="1800" dirty="0"/>
              <a:t>■ </a:t>
            </a:r>
            <a:r>
              <a:rPr lang="uk-UA" sz="1800" dirty="0" err="1"/>
              <a:t>Студенти.СтежитиЗаУспішністю</a:t>
            </a:r>
            <a:r>
              <a:rPr lang="uk-UA" sz="1800" dirty="0"/>
              <a:t>;</a:t>
            </a:r>
          </a:p>
          <a:p>
            <a:pPr marL="540000" indent="360000">
              <a:lnSpc>
                <a:spcPct val="150000"/>
              </a:lnSpc>
              <a:spcBef>
                <a:spcPts val="0"/>
              </a:spcBef>
              <a:buNone/>
            </a:pPr>
            <a:r>
              <a:rPr lang="uk-UA" sz="1800" dirty="0"/>
              <a:t>■ </a:t>
            </a:r>
            <a:r>
              <a:rPr lang="uk-UA" sz="1800" dirty="0" err="1"/>
              <a:t>Студенти.СтежитиЗаОплатою</a:t>
            </a:r>
            <a:r>
              <a:rPr lang="uk-UA" sz="1800" dirty="0"/>
              <a:t>.</a:t>
            </a:r>
          </a:p>
        </p:txBody>
      </p:sp>
    </p:spTree>
    <p:extLst>
      <p:ext uri="{BB962C8B-B14F-4D97-AF65-F5344CB8AC3E}">
        <p14:creationId xmlns:p14="http://schemas.microsoft.com/office/powerpoint/2010/main" val="102772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sz="4400" b="1" dirty="0"/>
              <a:t>Три принципи об’єктно-орієнтованого </a:t>
            </a:r>
            <a:br>
              <a:rPr lang="uk-UA" sz="4400" b="1" dirty="0"/>
            </a:br>
            <a:r>
              <a:rPr lang="uk-UA" sz="4400" b="1" dirty="0"/>
              <a:t>програмування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За другого </a:t>
            </a:r>
            <a:r>
              <a:rPr lang="ru-RU" sz="1800" dirty="0" err="1"/>
              <a:t>підходу</a:t>
            </a:r>
            <a:r>
              <a:rPr lang="ru-RU" sz="1800" dirty="0"/>
              <a:t> у нас </a:t>
            </a:r>
            <a:r>
              <a:rPr lang="ru-RU" sz="1800" dirty="0" err="1"/>
              <a:t>значно</a:t>
            </a:r>
            <a:r>
              <a:rPr lang="ru-RU" sz="1800" dirty="0"/>
              <a:t> </a:t>
            </a:r>
            <a:r>
              <a:rPr lang="ru-RU" sz="1800" dirty="0" err="1"/>
              <a:t>менше</a:t>
            </a:r>
            <a:r>
              <a:rPr lang="ru-RU" sz="1800" dirty="0"/>
              <a:t> </a:t>
            </a:r>
            <a:r>
              <a:rPr lang="ru-RU" sz="1800" dirty="0" err="1"/>
              <a:t>елементів</a:t>
            </a:r>
            <a:r>
              <a:rPr lang="ru-RU" sz="1800" dirty="0"/>
              <a:t> </a:t>
            </a:r>
            <a:r>
              <a:rPr lang="ru-RU" sz="1800" dirty="0" err="1"/>
              <a:t>першого</a:t>
            </a:r>
            <a:r>
              <a:rPr lang="ru-RU" sz="1800" dirty="0"/>
              <a:t> </a:t>
            </a:r>
            <a:r>
              <a:rPr lang="ru-RU" sz="1800" dirty="0" err="1"/>
              <a:t>рівня</a:t>
            </a:r>
            <a:r>
              <a:rPr lang="ru-RU" sz="1800" dirty="0"/>
              <a:t>, вони </a:t>
            </a:r>
            <a:r>
              <a:rPr lang="ru-RU" sz="1800" dirty="0" err="1"/>
              <a:t>краще</a:t>
            </a:r>
            <a:r>
              <a:rPr lang="ru-RU" sz="1800" dirty="0"/>
              <a:t> </a:t>
            </a:r>
            <a:r>
              <a:rPr lang="ru-RU" sz="1800" dirty="0" err="1"/>
              <a:t>визначені</a:t>
            </a:r>
            <a:r>
              <a:rPr lang="ru-RU" sz="1800" dirty="0"/>
              <a:t>, і </a:t>
            </a:r>
            <a:r>
              <a:rPr lang="ru-RU" sz="1800" dirty="0" err="1"/>
              <a:t>від</a:t>
            </a:r>
            <a:r>
              <a:rPr lang="ru-RU" sz="1800" dirty="0"/>
              <a:t> них </a:t>
            </a:r>
            <a:r>
              <a:rPr lang="ru-RU" sz="1800" dirty="0" err="1"/>
              <a:t>простіше</a:t>
            </a:r>
            <a:r>
              <a:rPr lang="ru-RU" sz="1800" dirty="0"/>
              <a:t> </a:t>
            </a:r>
            <a:r>
              <a:rPr lang="ru-RU" sz="1800" dirty="0" err="1"/>
              <a:t>створювати</a:t>
            </a:r>
            <a:r>
              <a:rPr lang="ru-RU" sz="1800" dirty="0"/>
              <a:t> і </a:t>
            </a:r>
            <a:r>
              <a:rPr lang="ru-RU" sz="1800" dirty="0" err="1"/>
              <a:t>змінювати</a:t>
            </a:r>
            <a:r>
              <a:rPr lang="ru-RU" sz="1800" dirty="0"/>
              <a:t> </a:t>
            </a:r>
            <a:r>
              <a:rPr lang="ru-RU" sz="1800" dirty="0" err="1"/>
              <a:t>елементи</a:t>
            </a:r>
            <a:r>
              <a:rPr lang="ru-RU" sz="1800" dirty="0"/>
              <a:t> другого </a:t>
            </a:r>
            <a:r>
              <a:rPr lang="ru-RU" sz="1800" dirty="0" err="1"/>
              <a:t>рівня</a:t>
            </a:r>
            <a:r>
              <a:rPr lang="ru-RU" sz="1800" dirty="0"/>
              <a:t>. </a:t>
            </a:r>
            <a:endParaRPr lang="en-US" sz="1800" dirty="0"/>
          </a:p>
          <a:p>
            <a:pPr marL="540000" indent="360000">
              <a:lnSpc>
                <a:spcPct val="150000"/>
              </a:lnSpc>
              <a:spcBef>
                <a:spcPts val="0"/>
              </a:spcBef>
              <a:buNone/>
            </a:pPr>
            <a:r>
              <a:rPr lang="ru-RU" sz="1800" dirty="0"/>
              <a:t>Для того, </a:t>
            </a:r>
            <a:r>
              <a:rPr lang="ru-RU" sz="1800" dirty="0" err="1"/>
              <a:t>щоб</a:t>
            </a:r>
            <a:r>
              <a:rPr lang="ru-RU" sz="1800" dirty="0"/>
              <a:t> </a:t>
            </a:r>
            <a:r>
              <a:rPr lang="ru-RU" sz="1800" dirty="0" err="1"/>
              <a:t>писати</a:t>
            </a:r>
            <a:r>
              <a:rPr lang="ru-RU" sz="1800" dirty="0"/>
              <a:t> </a:t>
            </a:r>
            <a:r>
              <a:rPr lang="ru-RU" sz="1800" dirty="0" err="1"/>
              <a:t>програми</a:t>
            </a:r>
            <a:r>
              <a:rPr lang="ru-RU" sz="1800" dirty="0"/>
              <a:t> таким чином, в </a:t>
            </a:r>
            <a:r>
              <a:rPr lang="ru-RU" sz="1800" dirty="0" err="1"/>
              <a:t>мові</a:t>
            </a:r>
            <a:r>
              <a:rPr lang="ru-RU" sz="1800" dirty="0"/>
              <a:t> </a:t>
            </a:r>
            <a:r>
              <a:rPr lang="ru-RU" sz="1800" dirty="0" err="1"/>
              <a:t>повинні</a:t>
            </a:r>
            <a:r>
              <a:rPr lang="ru-RU" sz="1800" dirty="0"/>
              <a:t> </a:t>
            </a:r>
            <a:r>
              <a:rPr lang="ru-RU" sz="1800" dirty="0" err="1"/>
              <a:t>існувати</a:t>
            </a:r>
            <a:r>
              <a:rPr lang="ru-RU" sz="1800" dirty="0"/>
              <a:t> </a:t>
            </a:r>
            <a:r>
              <a:rPr lang="ru-RU" sz="1800" dirty="0" err="1"/>
              <a:t>спеціальні</a:t>
            </a:r>
            <a:r>
              <a:rPr lang="ru-RU" sz="1800" dirty="0"/>
              <a:t> </a:t>
            </a:r>
            <a:r>
              <a:rPr lang="ru-RU" sz="1800" dirty="0" err="1"/>
              <a:t>механізми</a:t>
            </a:r>
            <a:r>
              <a:rPr lang="ru-RU" sz="1800" dirty="0"/>
              <a:t>. До </a:t>
            </a:r>
            <a:r>
              <a:rPr lang="ru-RU" sz="1800" dirty="0" err="1"/>
              <a:t>основних</a:t>
            </a:r>
            <a:r>
              <a:rPr lang="ru-RU" sz="1800" dirty="0"/>
              <a:t> належать так </a:t>
            </a:r>
            <a:r>
              <a:rPr lang="ru-RU" sz="1800" dirty="0" err="1"/>
              <a:t>звані</a:t>
            </a:r>
            <a:r>
              <a:rPr lang="ru-RU" sz="1800" dirty="0"/>
              <a:t> </a:t>
            </a:r>
            <a:r>
              <a:rPr lang="ru-RU" sz="1800" b="1" dirty="0" err="1">
                <a:highlight>
                  <a:srgbClr val="00FF00"/>
                </a:highlight>
              </a:rPr>
              <a:t>принципи</a:t>
            </a:r>
            <a:r>
              <a:rPr lang="ru-RU" sz="1800" b="1" dirty="0">
                <a:highlight>
                  <a:srgbClr val="00FF00"/>
                </a:highlight>
              </a:rPr>
              <a:t> ООП</a:t>
            </a:r>
            <a:r>
              <a:rPr lang="ru-RU" sz="1800" dirty="0"/>
              <a:t>: </a:t>
            </a:r>
            <a:r>
              <a:rPr lang="ru-RU" sz="1800" b="1" dirty="0" err="1">
                <a:highlight>
                  <a:srgbClr val="00FFFF"/>
                </a:highlight>
              </a:rPr>
              <a:t>інкапсуляція</a:t>
            </a:r>
            <a:r>
              <a:rPr lang="ru-RU" sz="1800" dirty="0"/>
              <a:t>, </a:t>
            </a:r>
            <a:r>
              <a:rPr lang="ru-RU" sz="1800" b="1" dirty="0" err="1">
                <a:highlight>
                  <a:srgbClr val="00FFFF"/>
                </a:highlight>
              </a:rPr>
              <a:t>успадкування</a:t>
            </a:r>
            <a:r>
              <a:rPr lang="ru-RU" sz="1800" dirty="0"/>
              <a:t> (</a:t>
            </a:r>
            <a:r>
              <a:rPr lang="ru-RU" sz="1800" dirty="0" err="1"/>
              <a:t>наслідування</a:t>
            </a:r>
            <a:r>
              <a:rPr lang="ru-RU" sz="1800" dirty="0"/>
              <a:t>) і </a:t>
            </a:r>
            <a:r>
              <a:rPr lang="ru-RU" sz="1800" b="1" dirty="0" err="1">
                <a:highlight>
                  <a:srgbClr val="00FFFF"/>
                </a:highlight>
              </a:rPr>
              <a:t>поліморфізм</a:t>
            </a:r>
            <a:endParaRPr lang="ru-RU" sz="1800" b="1" dirty="0">
              <a:highlight>
                <a:srgbClr val="00FFFF"/>
              </a:highlight>
            </a:endParaRP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83287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Інкапсуляція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B41F290-59F7-4B0A-9246-0DECC8E1F7AD}"/>
              </a:ext>
            </a:extLst>
          </p:cNvPr>
          <p:cNvPicPr>
            <a:picLocks noChangeAspect="1"/>
          </p:cNvPicPr>
          <p:nvPr/>
        </p:nvPicPr>
        <p:blipFill>
          <a:blip r:embed="rId2"/>
          <a:stretch>
            <a:fillRect/>
          </a:stretch>
        </p:blipFill>
        <p:spPr>
          <a:xfrm>
            <a:off x="2306464" y="1579840"/>
            <a:ext cx="7579071" cy="3698320"/>
          </a:xfrm>
          <a:prstGeom prst="rect">
            <a:avLst/>
          </a:prstGeom>
        </p:spPr>
      </p:pic>
    </p:spTree>
    <p:extLst>
      <p:ext uri="{BB962C8B-B14F-4D97-AF65-F5344CB8AC3E}">
        <p14:creationId xmlns:p14="http://schemas.microsoft.com/office/powerpoint/2010/main" val="237844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Інкапсуляція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Інкапсуляція</a:t>
            </a:r>
            <a:r>
              <a:rPr lang="uk-UA" sz="1800" dirty="0"/>
              <a:t> (з латинської «в ящику») — дуже простий і найголовніший принцип ООП. </a:t>
            </a:r>
            <a:endParaRPr lang="en-US" sz="1800" dirty="0"/>
          </a:p>
          <a:p>
            <a:pPr marL="540000" indent="360000">
              <a:lnSpc>
                <a:spcPct val="150000"/>
              </a:lnSpc>
              <a:spcBef>
                <a:spcPts val="0"/>
              </a:spcBef>
              <a:buNone/>
            </a:pPr>
            <a:endParaRPr lang="en-US" sz="1800" b="1" dirty="0">
              <a:highlight>
                <a:srgbClr val="00FF00"/>
              </a:highlight>
            </a:endParaRPr>
          </a:p>
          <a:p>
            <a:pPr marL="540000" indent="360000">
              <a:lnSpc>
                <a:spcPct val="150000"/>
              </a:lnSpc>
              <a:spcBef>
                <a:spcPts val="0"/>
              </a:spcBef>
              <a:buNone/>
            </a:pPr>
            <a:r>
              <a:rPr lang="uk-UA" sz="1800" b="1" dirty="0">
                <a:highlight>
                  <a:srgbClr val="00FF00"/>
                </a:highlight>
              </a:rPr>
              <a:t>Інкапсуляція</a:t>
            </a:r>
            <a:r>
              <a:rPr lang="uk-UA" sz="1800" dirty="0"/>
              <a:t> — це властивість системи, що дозволяє тісно пов'язати дані та методи роботи з ними всередині класу, а також зробити дані і деталі реалізації недоступними для інших частин системи.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Уявіть собі телефон з минулого століття. Для набору номера потрібно було обертати диск... Ні, уявіть собі телефон початку минулого століття: «Панянко, з'єднайте мене з ...». І панянка на телефонній станції повинна відгукнутися, прийняти замовлення, знайти потрібні гнізда в комутаторі і з'єднати шнури.</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69B925C2-D74C-4F26-93F5-DC6EAEE57418}"/>
              </a:ext>
            </a:extLst>
          </p:cNvPr>
          <p:cNvPicPr>
            <a:picLocks noChangeAspect="1"/>
          </p:cNvPicPr>
          <p:nvPr/>
        </p:nvPicPr>
        <p:blipFill>
          <a:blip r:embed="rId2"/>
          <a:stretch>
            <a:fillRect/>
          </a:stretch>
        </p:blipFill>
        <p:spPr>
          <a:xfrm>
            <a:off x="2876099" y="4162049"/>
            <a:ext cx="6439799" cy="2695951"/>
          </a:xfrm>
          <a:prstGeom prst="rect">
            <a:avLst/>
          </a:prstGeom>
        </p:spPr>
      </p:pic>
    </p:spTree>
    <p:extLst>
      <p:ext uri="{BB962C8B-B14F-4D97-AF65-F5344CB8AC3E}">
        <p14:creationId xmlns:p14="http://schemas.microsoft.com/office/powerpoint/2010/main" val="150229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Вступ</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Н</a:t>
            </a:r>
            <a:r>
              <a:rPr lang="uk-UA" sz="1800" dirty="0" err="1"/>
              <a:t>апишепо</a:t>
            </a:r>
            <a:r>
              <a:rPr lang="uk-UA" sz="1800" dirty="0"/>
              <a:t> програму для обчислення середнього значення балів студентів (код в проєкті </a:t>
            </a:r>
            <a:r>
              <a:rPr lang="en-US" sz="1800" dirty="0"/>
              <a:t>les01_01</a:t>
            </a:r>
            <a:r>
              <a:rPr lang="uk-UA" sz="1800" dirty="0"/>
              <a:t>)</a:t>
            </a:r>
            <a:r>
              <a:rPr lang="en-US" sz="1800" dirty="0"/>
              <a:t>.</a:t>
            </a:r>
          </a:p>
          <a:p>
            <a:pPr marL="540000" indent="360000">
              <a:lnSpc>
                <a:spcPct val="150000"/>
              </a:lnSpc>
              <a:spcBef>
                <a:spcPts val="0"/>
              </a:spcBef>
              <a:buNone/>
            </a:pPr>
            <a:r>
              <a:rPr lang="ru-RU" sz="1800" dirty="0"/>
              <a:t>Для </a:t>
            </a:r>
            <a:r>
              <a:rPr lang="ru-RU" sz="1800" dirty="0" err="1"/>
              <a:t>зберігання</a:t>
            </a:r>
            <a:r>
              <a:rPr lang="ru-RU" sz="1800" dirty="0"/>
              <a:t> </a:t>
            </a:r>
            <a:r>
              <a:rPr lang="ru-RU" sz="1800" dirty="0" err="1"/>
              <a:t>потрібних</a:t>
            </a:r>
            <a:r>
              <a:rPr lang="ru-RU" sz="1800" dirty="0"/>
              <a:t> </a:t>
            </a:r>
            <a:r>
              <a:rPr lang="ru-RU" sz="1800" dirty="0" err="1"/>
              <a:t>даних</a:t>
            </a:r>
            <a:r>
              <a:rPr lang="ru-RU" sz="1800" dirty="0"/>
              <a:t> </a:t>
            </a:r>
            <a:r>
              <a:rPr lang="ru-RU" sz="1800" dirty="0" err="1"/>
              <a:t>створимо</a:t>
            </a:r>
            <a:r>
              <a:rPr lang="ru-RU" sz="1800" dirty="0"/>
              <a:t> структуру </a:t>
            </a:r>
            <a:r>
              <a:rPr lang="ru-RU" sz="1800" dirty="0" err="1">
                <a:solidFill>
                  <a:schemeClr val="accent5">
                    <a:lumMod val="75000"/>
                  </a:schemeClr>
                </a:solidFill>
                <a:latin typeface="Consolas" panose="020B0609020204030204" pitchFamily="49" charset="0"/>
              </a:rPr>
              <a:t>Student</a:t>
            </a:r>
            <a:r>
              <a:rPr lang="ru-RU" sz="1800" dirty="0"/>
              <a:t>, </a:t>
            </a:r>
            <a:r>
              <a:rPr lang="ru-RU" sz="1800" dirty="0" err="1"/>
              <a:t>елементами</a:t>
            </a:r>
            <a:r>
              <a:rPr lang="ru-RU" sz="1800" dirty="0"/>
              <a:t> </a:t>
            </a:r>
            <a:r>
              <a:rPr lang="ru-RU" sz="1800" dirty="0" err="1"/>
              <a:t>якої</a:t>
            </a:r>
            <a:r>
              <a:rPr lang="ru-RU" sz="1800" dirty="0"/>
              <a:t> </a:t>
            </a:r>
            <a:r>
              <a:rPr lang="ru-RU" sz="1800" dirty="0" err="1"/>
              <a:t>будуть</a:t>
            </a:r>
            <a:r>
              <a:rPr lang="ru-RU" sz="1800" dirty="0"/>
              <a:t> </a:t>
            </a:r>
            <a:r>
              <a:rPr lang="ru-RU" sz="1800" b="1" dirty="0">
                <a:highlight>
                  <a:srgbClr val="FFFF00"/>
                </a:highlight>
              </a:rPr>
              <a:t>ПІБ студента</a:t>
            </a:r>
            <a:r>
              <a:rPr lang="ru-RU" sz="1800" dirty="0"/>
              <a:t> і </a:t>
            </a:r>
            <a:r>
              <a:rPr lang="ru-RU" sz="1800" b="1" dirty="0" err="1">
                <a:highlight>
                  <a:srgbClr val="FFFF00"/>
                </a:highlight>
              </a:rPr>
              <a:t>масив</a:t>
            </a:r>
            <a:r>
              <a:rPr lang="ru-RU" sz="1800" b="1" dirty="0">
                <a:highlight>
                  <a:srgbClr val="FFFF00"/>
                </a:highlight>
              </a:rPr>
              <a:t> </a:t>
            </a:r>
            <a:r>
              <a:rPr lang="ru-RU" sz="1800" b="1" dirty="0" err="1">
                <a:highlight>
                  <a:srgbClr val="FFFF00"/>
                </a:highlight>
              </a:rPr>
              <a:t>його</a:t>
            </a:r>
            <a:r>
              <a:rPr lang="ru-RU" sz="1800" b="1" dirty="0">
                <a:highlight>
                  <a:srgbClr val="FFFF00"/>
                </a:highlight>
              </a:rPr>
              <a:t> </a:t>
            </a:r>
            <a:r>
              <a:rPr lang="ru-RU" sz="1800" b="1" dirty="0" err="1">
                <a:highlight>
                  <a:srgbClr val="FFFF00"/>
                </a:highlight>
              </a:rPr>
              <a:t>оцінок</a:t>
            </a:r>
            <a:r>
              <a:rPr lang="ru-RU" sz="1800" dirty="0"/>
              <a:t>.</a:t>
            </a:r>
            <a:endParaRPr lang="en-US" sz="1800" dirty="0"/>
          </a:p>
          <a:p>
            <a:pPr marL="540000" indent="360000">
              <a:lnSpc>
                <a:spcPct val="150000"/>
              </a:lnSpc>
              <a:spcBef>
                <a:spcPts val="0"/>
              </a:spcBef>
              <a:buNone/>
            </a:pPr>
            <a:r>
              <a:rPr lang="ru-RU" sz="1800" dirty="0" err="1"/>
              <a:t>Демонстрування</a:t>
            </a:r>
            <a:r>
              <a:rPr lang="ru-RU" sz="1800" dirty="0"/>
              <a:t> проєкту…</a:t>
            </a:r>
            <a:endParaRPr lang="uk-UA" sz="1800" dirty="0"/>
          </a:p>
        </p:txBody>
      </p:sp>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Інкапсуляція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Наш мобільний телефон робить те ж саме, — запитує з'єднання, шукає адресата, з'єднує двох абонентів, але </a:t>
            </a:r>
            <a:r>
              <a:rPr lang="uk-UA" sz="1800" b="1" dirty="0">
                <a:highlight>
                  <a:srgbClr val="00FF00"/>
                </a:highlight>
              </a:rPr>
              <a:t>тільки всі деталі реалізації цього процесу приховані від нас у витонченій коробочці</a:t>
            </a:r>
            <a:r>
              <a:rPr lang="uk-UA"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793D1DA8-928B-480F-89D8-60D4F79CACD2}"/>
              </a:ext>
            </a:extLst>
          </p:cNvPr>
          <p:cNvPicPr>
            <a:picLocks noChangeAspect="1"/>
          </p:cNvPicPr>
          <p:nvPr/>
        </p:nvPicPr>
        <p:blipFill>
          <a:blip r:embed="rId2"/>
          <a:stretch>
            <a:fillRect/>
          </a:stretch>
        </p:blipFill>
        <p:spPr>
          <a:xfrm>
            <a:off x="3525063" y="1837779"/>
            <a:ext cx="5141873" cy="5020220"/>
          </a:xfrm>
          <a:prstGeom prst="rect">
            <a:avLst/>
          </a:prstGeom>
        </p:spPr>
      </p:pic>
    </p:spTree>
    <p:extLst>
      <p:ext uri="{BB962C8B-B14F-4D97-AF65-F5344CB8AC3E}">
        <p14:creationId xmlns:p14="http://schemas.microsoft.com/office/powerpoint/2010/main" val="2773206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Інкапсуляція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навколишньому світі найбільш вражаючий приклад інкапсуляції — клітини живих організмів. Вони взаємодіють як цілісні і неподільні сутності, в той час як всередині в них є складна і активна структура. </a:t>
            </a:r>
            <a:endParaRPr lang="en-US" sz="1800" dirty="0"/>
          </a:p>
          <a:p>
            <a:pPr marL="540000" indent="360000">
              <a:lnSpc>
                <a:spcPct val="150000"/>
              </a:lnSpc>
              <a:spcBef>
                <a:spcPts val="0"/>
              </a:spcBef>
              <a:buNone/>
            </a:pPr>
            <a:r>
              <a:rPr lang="uk-UA" sz="1800" b="1" dirty="0">
                <a:highlight>
                  <a:srgbClr val="00FF00"/>
                </a:highlight>
              </a:rPr>
              <a:t>У застосуванні до програмування принцип інкапсуляції означає наступне</a:t>
            </a:r>
            <a:r>
              <a:rPr lang="uk-UA" sz="1800" dirty="0"/>
              <a:t>:</a:t>
            </a:r>
          </a:p>
          <a:p>
            <a:pPr marL="540000" indent="360000">
              <a:lnSpc>
                <a:spcPct val="150000"/>
              </a:lnSpc>
              <a:spcBef>
                <a:spcPts val="0"/>
              </a:spcBef>
              <a:buNone/>
            </a:pPr>
            <a:r>
              <a:rPr lang="ru-RU" sz="1800" dirty="0"/>
              <a:t>■ </a:t>
            </a:r>
            <a:r>
              <a:rPr lang="ru-RU" sz="1800" dirty="0" err="1"/>
              <a:t>програма</a:t>
            </a:r>
            <a:r>
              <a:rPr lang="ru-RU" sz="1800" dirty="0"/>
              <a:t> </a:t>
            </a:r>
            <a:r>
              <a:rPr lang="ru-RU" sz="1800" dirty="0" err="1"/>
              <a:t>збирається</a:t>
            </a:r>
            <a:r>
              <a:rPr lang="ru-RU" sz="1800" dirty="0"/>
              <a:t> з </a:t>
            </a:r>
            <a:r>
              <a:rPr lang="ru-RU" sz="1800" dirty="0" err="1"/>
              <a:t>окремих</a:t>
            </a:r>
            <a:r>
              <a:rPr lang="ru-RU" sz="1800" dirty="0"/>
              <a:t> </a:t>
            </a:r>
            <a:r>
              <a:rPr lang="ru-RU" sz="1800" dirty="0" err="1"/>
              <a:t>модулів</a:t>
            </a:r>
            <a:r>
              <a:rPr lang="ru-RU" sz="1800" dirty="0"/>
              <a:t> (деталей і </a:t>
            </a:r>
            <a:r>
              <a:rPr lang="ru-RU" sz="1800" dirty="0" err="1"/>
              <a:t>вузлів</a:t>
            </a:r>
            <a:r>
              <a:rPr lang="ru-RU" sz="1800" dirty="0"/>
              <a:t> деталей);</a:t>
            </a:r>
            <a:endParaRPr lang="en-US" sz="1800" dirty="0"/>
          </a:p>
          <a:p>
            <a:pPr marL="540000" indent="360000">
              <a:lnSpc>
                <a:spcPct val="150000"/>
              </a:lnSpc>
              <a:spcBef>
                <a:spcPts val="0"/>
              </a:spcBef>
              <a:buNone/>
            </a:pPr>
            <a:r>
              <a:rPr lang="ru-RU" sz="1800" dirty="0"/>
              <a:t>■ для </a:t>
            </a:r>
            <a:r>
              <a:rPr lang="ru-RU" sz="1800" dirty="0" err="1"/>
              <a:t>збірки</a:t>
            </a:r>
            <a:r>
              <a:rPr lang="ru-RU" sz="1800" dirty="0"/>
              <a:t> і </a:t>
            </a:r>
            <a:r>
              <a:rPr lang="ru-RU" sz="1800" dirty="0" err="1"/>
              <a:t>подальшої</a:t>
            </a:r>
            <a:r>
              <a:rPr lang="ru-RU" sz="1800" dirty="0"/>
              <a:t> </a:t>
            </a:r>
            <a:r>
              <a:rPr lang="ru-RU" sz="1800" dirty="0" err="1"/>
              <a:t>роботи</a:t>
            </a:r>
            <a:r>
              <a:rPr lang="ru-RU" sz="1800" dirty="0"/>
              <a:t> — </a:t>
            </a:r>
            <a:r>
              <a:rPr lang="ru-RU" sz="1800" dirty="0" err="1"/>
              <a:t>досить</a:t>
            </a:r>
            <a:r>
              <a:rPr lang="ru-RU" sz="1800" dirty="0"/>
              <a:t> знати про </a:t>
            </a:r>
            <a:r>
              <a:rPr lang="ru-RU" sz="1800" dirty="0" err="1"/>
              <a:t>кожен</a:t>
            </a:r>
            <a:r>
              <a:rPr lang="ru-RU" sz="1800" dirty="0"/>
              <a:t> модуль, — для </a:t>
            </a:r>
            <a:r>
              <a:rPr lang="ru-RU" sz="1800" dirty="0" err="1"/>
              <a:t>чого</a:t>
            </a:r>
            <a:r>
              <a:rPr lang="ru-RU" sz="1800" dirty="0"/>
              <a:t> </a:t>
            </a:r>
            <a:r>
              <a:rPr lang="ru-RU" sz="1800" dirty="0" err="1"/>
              <a:t>він</a:t>
            </a:r>
            <a:r>
              <a:rPr lang="ru-RU" sz="1800" dirty="0"/>
              <a:t> </a:t>
            </a:r>
            <a:r>
              <a:rPr lang="ru-RU" sz="1800" dirty="0" err="1"/>
              <a:t>призначений</a:t>
            </a:r>
            <a:r>
              <a:rPr lang="ru-RU" sz="1800" dirty="0"/>
              <a:t> і як </a:t>
            </a:r>
            <a:r>
              <a:rPr lang="ru-RU" sz="1800" dirty="0" err="1"/>
              <a:t>він</a:t>
            </a:r>
            <a:r>
              <a:rPr lang="ru-RU" sz="1800" dirty="0"/>
              <a:t> </a:t>
            </a:r>
            <a:r>
              <a:rPr lang="ru-RU" sz="1800" dirty="0" err="1"/>
              <a:t>приєднується</a:t>
            </a:r>
            <a:r>
              <a:rPr lang="ru-RU" sz="1800" dirty="0"/>
              <a:t>.</a:t>
            </a:r>
            <a:r>
              <a:rPr lang="ru-RU" sz="1800" b="1" dirty="0"/>
              <a:t> </a:t>
            </a:r>
            <a:r>
              <a:rPr lang="ru-RU" sz="1800" b="1" dirty="0">
                <a:highlight>
                  <a:srgbClr val="00FF00"/>
                </a:highlight>
              </a:rPr>
              <a:t>З </a:t>
            </a:r>
            <a:r>
              <a:rPr lang="ru-RU" sz="1800" b="1" dirty="0" err="1">
                <a:highlight>
                  <a:srgbClr val="00FF00"/>
                </a:highlight>
              </a:rPr>
              <a:t>чого</a:t>
            </a:r>
            <a:r>
              <a:rPr lang="ru-RU" sz="1800" b="1" dirty="0">
                <a:highlight>
                  <a:srgbClr val="00FF00"/>
                </a:highlight>
              </a:rPr>
              <a:t> </a:t>
            </a:r>
            <a:r>
              <a:rPr lang="ru-RU" sz="1800" b="1" dirty="0" err="1">
                <a:highlight>
                  <a:srgbClr val="00FF00"/>
                </a:highlight>
              </a:rPr>
              <a:t>він</a:t>
            </a:r>
            <a:r>
              <a:rPr lang="ru-RU" sz="1800" b="1" dirty="0">
                <a:highlight>
                  <a:srgbClr val="00FF00"/>
                </a:highlight>
              </a:rPr>
              <a:t> </a:t>
            </a:r>
            <a:r>
              <a:rPr lang="ru-RU" sz="1800" b="1" dirty="0" err="1">
                <a:highlight>
                  <a:srgbClr val="00FF00"/>
                </a:highlight>
              </a:rPr>
              <a:t>складається</a:t>
            </a:r>
            <a:r>
              <a:rPr lang="ru-RU" sz="1800" b="1" dirty="0">
                <a:highlight>
                  <a:srgbClr val="00FF00"/>
                </a:highlight>
              </a:rPr>
              <a:t> і </a:t>
            </a:r>
            <a:r>
              <a:rPr lang="ru-RU" sz="1800" b="1" dirty="0" err="1">
                <a:highlight>
                  <a:srgbClr val="00FF00"/>
                </a:highlight>
              </a:rPr>
              <a:t>яким</a:t>
            </a:r>
            <a:r>
              <a:rPr lang="ru-RU" sz="1800" b="1" dirty="0">
                <a:highlight>
                  <a:srgbClr val="00FF00"/>
                </a:highlight>
              </a:rPr>
              <a:t> чином </a:t>
            </a:r>
            <a:r>
              <a:rPr lang="ru-RU" sz="1800" b="1" dirty="0" err="1">
                <a:highlight>
                  <a:srgbClr val="00FF00"/>
                </a:highlight>
              </a:rPr>
              <a:t>працює</a:t>
            </a:r>
            <a:r>
              <a:rPr lang="ru-RU" sz="1800" b="1" dirty="0">
                <a:highlight>
                  <a:srgbClr val="00FF00"/>
                </a:highlight>
              </a:rPr>
              <a:t> — знати не </a:t>
            </a:r>
            <a:r>
              <a:rPr lang="ru-RU" sz="1800" b="1" dirty="0" err="1">
                <a:highlight>
                  <a:srgbClr val="00FF00"/>
                </a:highlight>
              </a:rPr>
              <a:t>потрібно</a:t>
            </a:r>
            <a:r>
              <a:rPr lang="ru-RU" sz="1800" dirty="0"/>
              <a:t>; </a:t>
            </a:r>
            <a:endParaRPr lang="en-US" sz="1800" dirty="0"/>
          </a:p>
          <a:p>
            <a:pPr marL="540000" indent="360000">
              <a:lnSpc>
                <a:spcPct val="150000"/>
              </a:lnSpc>
              <a:spcBef>
                <a:spcPts val="0"/>
              </a:spcBef>
              <a:buNone/>
            </a:pPr>
            <a:r>
              <a:rPr lang="ru-RU" sz="1800" dirty="0"/>
              <a:t>■ </a:t>
            </a:r>
            <a:r>
              <a:rPr lang="ru-RU" sz="1800" b="1" dirty="0">
                <a:highlight>
                  <a:srgbClr val="FFFF00"/>
                </a:highlight>
              </a:rPr>
              <a:t>модуль</a:t>
            </a:r>
            <a:r>
              <a:rPr lang="ru-RU" sz="1800" dirty="0"/>
              <a:t> — </a:t>
            </a:r>
            <a:r>
              <a:rPr lang="ru-RU" sz="1800" dirty="0" err="1"/>
              <a:t>це</a:t>
            </a:r>
            <a:r>
              <a:rPr lang="ru-RU" sz="1800" dirty="0"/>
              <a:t> </a:t>
            </a:r>
            <a:r>
              <a:rPr lang="ru-RU" sz="1800" dirty="0" err="1"/>
              <a:t>органічне</a:t>
            </a:r>
            <a:r>
              <a:rPr lang="ru-RU" sz="1800" dirty="0"/>
              <a:t>, </a:t>
            </a:r>
            <a:r>
              <a:rPr lang="ru-RU" sz="1800" dirty="0" err="1"/>
              <a:t>природне</a:t>
            </a:r>
            <a:r>
              <a:rPr lang="ru-RU" sz="1800" dirty="0"/>
              <a:t> </a:t>
            </a:r>
            <a:r>
              <a:rPr lang="ru-RU" sz="1800" dirty="0" err="1"/>
              <a:t>з'єднання</a:t>
            </a:r>
            <a:r>
              <a:rPr lang="ru-RU" sz="1800" dirty="0"/>
              <a:t> </a:t>
            </a:r>
            <a:r>
              <a:rPr lang="ru-RU" sz="1800" dirty="0" err="1"/>
              <a:t>внутрішніх</a:t>
            </a:r>
            <a:r>
              <a:rPr lang="ru-RU" sz="1800" dirty="0"/>
              <a:t> </a:t>
            </a:r>
            <a:r>
              <a:rPr lang="ru-RU" sz="1800" dirty="0" err="1"/>
              <a:t>елементів</a:t>
            </a:r>
            <a:r>
              <a:rPr lang="ru-RU" sz="1800" dirty="0"/>
              <a:t> — </a:t>
            </a:r>
            <a:r>
              <a:rPr lang="ru-RU" sz="1800" dirty="0" err="1"/>
              <a:t>даних</a:t>
            </a:r>
            <a:r>
              <a:rPr lang="ru-RU" sz="1800" dirty="0"/>
              <a:t> і </a:t>
            </a:r>
            <a:r>
              <a:rPr lang="ru-RU" sz="1800" dirty="0" err="1"/>
              <a:t>способів</a:t>
            </a:r>
            <a:r>
              <a:rPr lang="ru-RU" sz="1800" dirty="0"/>
              <a:t> </a:t>
            </a:r>
            <a:r>
              <a:rPr lang="ru-RU" sz="1800" dirty="0" err="1"/>
              <a:t>їхнього</a:t>
            </a:r>
            <a:r>
              <a:rPr lang="ru-RU" sz="1800" dirty="0"/>
              <a:t> </a:t>
            </a:r>
            <a:r>
              <a:rPr lang="ru-RU" sz="1800" dirty="0" err="1"/>
              <a:t>опрацювання</a:t>
            </a:r>
            <a:r>
              <a:rPr lang="ru-RU" sz="1800" dirty="0"/>
              <a:t> — </a:t>
            </a:r>
            <a:r>
              <a:rPr lang="ru-RU" sz="1800" dirty="0" err="1"/>
              <a:t>функцій</a:t>
            </a:r>
            <a:r>
              <a:rPr lang="ru-RU" sz="1800" dirty="0"/>
              <a:t>. (</a:t>
            </a:r>
            <a:r>
              <a:rPr lang="ru-RU" sz="1800" dirty="0" err="1"/>
              <a:t>Функції</a:t>
            </a:r>
            <a:r>
              <a:rPr lang="ru-RU" sz="1800" dirty="0"/>
              <a:t> в ООП </a:t>
            </a:r>
            <a:r>
              <a:rPr lang="ru-RU" sz="1800" dirty="0" err="1"/>
              <a:t>трохи</a:t>
            </a:r>
            <a:r>
              <a:rPr lang="ru-RU" sz="1800" dirty="0"/>
              <a:t> </a:t>
            </a:r>
            <a:r>
              <a:rPr lang="ru-RU" sz="1800" dirty="0" err="1"/>
              <a:t>відрізняються</a:t>
            </a:r>
            <a:r>
              <a:rPr lang="ru-RU" sz="1800" dirty="0"/>
              <a:t> </a:t>
            </a:r>
            <a:r>
              <a:rPr lang="ru-RU" sz="1800" dirty="0" err="1"/>
              <a:t>від</a:t>
            </a:r>
            <a:r>
              <a:rPr lang="ru-RU" sz="1800" dirty="0"/>
              <a:t> </a:t>
            </a:r>
            <a:r>
              <a:rPr lang="ru-RU" sz="1800" dirty="0" err="1"/>
              <a:t>звичайних</a:t>
            </a:r>
            <a:r>
              <a:rPr lang="ru-RU" sz="1800" dirty="0"/>
              <a:t> </a:t>
            </a:r>
            <a:r>
              <a:rPr lang="ru-RU" sz="1800" dirty="0" err="1"/>
              <a:t>функцій</a:t>
            </a:r>
            <a:r>
              <a:rPr lang="ru-RU" sz="1800" dirty="0"/>
              <a:t> і </a:t>
            </a:r>
            <a:r>
              <a:rPr lang="ru-RU" sz="1800" dirty="0" err="1"/>
              <a:t>називаються</a:t>
            </a:r>
            <a:r>
              <a:rPr lang="ru-RU" sz="1800" dirty="0"/>
              <a:t> в С++ </a:t>
            </a:r>
            <a:r>
              <a:rPr lang="ru-RU" sz="1800" b="1" dirty="0" err="1">
                <a:highlight>
                  <a:srgbClr val="00FF00"/>
                </a:highlight>
              </a:rPr>
              <a:t>функціями</a:t>
            </a:r>
            <a:r>
              <a:rPr lang="ru-RU" sz="1800" b="1" dirty="0">
                <a:highlight>
                  <a:srgbClr val="00FF00"/>
                </a:highlight>
              </a:rPr>
              <a:t>-членами </a:t>
            </a:r>
            <a:r>
              <a:rPr lang="ru-RU" sz="1800" b="1" dirty="0" err="1">
                <a:highlight>
                  <a:srgbClr val="00FF00"/>
                </a:highlight>
              </a:rPr>
              <a:t>класу</a:t>
            </a:r>
            <a:r>
              <a:rPr lang="ru-RU" sz="1800" dirty="0"/>
              <a:t>, а в </a:t>
            </a:r>
            <a:r>
              <a:rPr lang="ru-RU" sz="1800" dirty="0" err="1"/>
              <a:t>багатьох</a:t>
            </a:r>
            <a:r>
              <a:rPr lang="ru-RU" sz="1800" dirty="0"/>
              <a:t> </a:t>
            </a:r>
            <a:r>
              <a:rPr lang="ru-RU" sz="1800" dirty="0" err="1"/>
              <a:t>інших</a:t>
            </a:r>
            <a:r>
              <a:rPr lang="ru-RU" sz="1800" dirty="0"/>
              <a:t> </a:t>
            </a:r>
            <a:r>
              <a:rPr lang="ru-RU" sz="1800" dirty="0" err="1"/>
              <a:t>об’єктно-орієнтованих</a:t>
            </a:r>
            <a:r>
              <a:rPr lang="ru-RU" sz="1800" dirty="0"/>
              <a:t> </a:t>
            </a:r>
            <a:r>
              <a:rPr lang="ru-RU" sz="1800" dirty="0" err="1"/>
              <a:t>мовах</a:t>
            </a:r>
            <a:r>
              <a:rPr lang="ru-RU" sz="1800" dirty="0"/>
              <a:t> — </a:t>
            </a:r>
            <a:r>
              <a:rPr lang="ru-RU" sz="1800" b="1" dirty="0">
                <a:highlight>
                  <a:srgbClr val="00FF00"/>
                </a:highlight>
              </a:rPr>
              <a:t>методами </a:t>
            </a:r>
            <a:r>
              <a:rPr lang="ru-RU" sz="1800" b="1" dirty="0" err="1">
                <a:highlight>
                  <a:srgbClr val="00FF00"/>
                </a:highlight>
              </a:rPr>
              <a:t>класу</a:t>
            </a:r>
            <a:r>
              <a:rPr lang="ru-RU" sz="1800" dirty="0"/>
              <a:t>); </a:t>
            </a:r>
            <a:endParaRPr lang="en-US" sz="1800" dirty="0"/>
          </a:p>
          <a:p>
            <a:pPr marL="540000" indent="360000">
              <a:lnSpc>
                <a:spcPct val="150000"/>
              </a:lnSpc>
              <a:spcBef>
                <a:spcPts val="0"/>
              </a:spcBef>
              <a:buNone/>
            </a:pPr>
            <a:r>
              <a:rPr lang="ru-RU" sz="1800" dirty="0"/>
              <a:t>■ </a:t>
            </a:r>
            <a:r>
              <a:rPr lang="ru-RU" sz="1800" b="1" dirty="0" err="1">
                <a:highlight>
                  <a:srgbClr val="00FF00"/>
                </a:highlight>
              </a:rPr>
              <a:t>модулі</a:t>
            </a:r>
            <a:r>
              <a:rPr lang="ru-RU" sz="1800" b="1" dirty="0">
                <a:highlight>
                  <a:srgbClr val="00FF00"/>
                </a:highlight>
              </a:rPr>
              <a:t> </a:t>
            </a:r>
            <a:r>
              <a:rPr lang="ru-RU" sz="1800" b="1" dirty="0" err="1">
                <a:highlight>
                  <a:srgbClr val="00FF00"/>
                </a:highlight>
              </a:rPr>
              <a:t>виготовляють</a:t>
            </a:r>
            <a:r>
              <a:rPr lang="ru-RU" sz="1800" b="1" dirty="0">
                <a:highlight>
                  <a:srgbClr val="00FF00"/>
                </a:highlight>
              </a:rPr>
              <a:t> за </a:t>
            </a:r>
            <a:r>
              <a:rPr lang="ru-RU" sz="1800" b="1" dirty="0" err="1">
                <a:highlight>
                  <a:srgbClr val="00FF00"/>
                </a:highlight>
              </a:rPr>
              <a:t>кресленнями</a:t>
            </a:r>
            <a:r>
              <a:rPr lang="ru-RU" sz="1800" dirty="0"/>
              <a:t>. </a:t>
            </a:r>
            <a:r>
              <a:rPr lang="ru-RU" sz="1800" dirty="0" err="1"/>
              <a:t>Креслення</a:t>
            </a:r>
            <a:r>
              <a:rPr lang="ru-RU" sz="1800" dirty="0"/>
              <a:t> </a:t>
            </a:r>
            <a:r>
              <a:rPr lang="ru-RU" sz="1800" dirty="0" err="1"/>
              <a:t>містить</a:t>
            </a:r>
            <a:r>
              <a:rPr lang="ru-RU" sz="1800" dirty="0"/>
              <a:t> всю </a:t>
            </a:r>
            <a:r>
              <a:rPr lang="ru-RU" sz="1800" dirty="0" err="1"/>
              <a:t>детальну</a:t>
            </a:r>
            <a:r>
              <a:rPr lang="ru-RU" sz="1800" dirty="0"/>
              <a:t> </a:t>
            </a:r>
            <a:r>
              <a:rPr lang="ru-RU" sz="1800" dirty="0" err="1"/>
              <a:t>інформацію</a:t>
            </a:r>
            <a:r>
              <a:rPr lang="ru-RU" sz="1800" dirty="0"/>
              <a:t>, </a:t>
            </a:r>
            <a:r>
              <a:rPr lang="ru-RU" sz="1800" dirty="0" err="1"/>
              <a:t>необхідну</a:t>
            </a:r>
            <a:r>
              <a:rPr lang="ru-RU" sz="1800" dirty="0"/>
              <a:t> для </a:t>
            </a:r>
            <a:r>
              <a:rPr lang="ru-RU" sz="1800" dirty="0" err="1"/>
              <a:t>використання</a:t>
            </a:r>
            <a:r>
              <a:rPr lang="ru-RU" sz="1800" dirty="0"/>
              <a:t> і </a:t>
            </a:r>
            <a:r>
              <a:rPr lang="ru-RU" sz="1800" dirty="0" err="1"/>
              <a:t>вдосконалення</a:t>
            </a:r>
            <a:r>
              <a:rPr lang="ru-RU" sz="1800" dirty="0"/>
              <a:t> модуля.</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460885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Інкапсуляція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Креслення</a:t>
            </a:r>
            <a:r>
              <a:rPr lang="uk-UA" sz="1800" dirty="0"/>
              <a:t> — це </a:t>
            </a:r>
            <a:r>
              <a:rPr lang="uk-UA" sz="1800" b="1" dirty="0">
                <a:highlight>
                  <a:srgbClr val="00FF00"/>
                </a:highlight>
              </a:rPr>
              <a:t>класи</a:t>
            </a:r>
            <a:r>
              <a:rPr lang="uk-UA" sz="1800" dirty="0"/>
              <a:t>, з яких складається </a:t>
            </a:r>
            <a:r>
              <a:rPr lang="uk-UA" sz="1800" b="1" dirty="0">
                <a:highlight>
                  <a:srgbClr val="00FFFF"/>
                </a:highlight>
              </a:rPr>
              <a:t>текст програми</a:t>
            </a:r>
            <a:r>
              <a:rPr lang="uk-UA" sz="1800" dirty="0"/>
              <a:t>. </a:t>
            </a:r>
            <a:r>
              <a:rPr lang="uk-UA" sz="1800" b="1" dirty="0">
                <a:highlight>
                  <a:srgbClr val="FFFF00"/>
                </a:highlight>
              </a:rPr>
              <a:t>Модулі</a:t>
            </a:r>
            <a:r>
              <a:rPr lang="uk-UA" sz="1800" dirty="0"/>
              <a:t> — це </a:t>
            </a:r>
            <a:r>
              <a:rPr lang="uk-UA" sz="1800" b="1" dirty="0">
                <a:highlight>
                  <a:srgbClr val="FFFF00"/>
                </a:highlight>
              </a:rPr>
              <a:t>об'єкти</a:t>
            </a:r>
            <a:r>
              <a:rPr lang="uk-UA" sz="1800" dirty="0"/>
              <a:t>, які </a:t>
            </a:r>
            <a:r>
              <a:rPr lang="uk-UA" sz="1800" b="1" dirty="0">
                <a:highlight>
                  <a:srgbClr val="00FFFF"/>
                </a:highlight>
              </a:rPr>
              <a:t>створюються на основі класів під час роботи програми</a:t>
            </a:r>
            <a:r>
              <a:rPr lang="uk-UA" sz="1800" dirty="0"/>
              <a:t>. Класи описують склад об'єктів і методи об'єктів, що працюють з цими даними. Об'єкти містять дані і запускають на виконання функції для опрацювання цих даних. </a:t>
            </a:r>
            <a:r>
              <a:rPr lang="uk-UA" sz="1800" b="1" dirty="0">
                <a:highlight>
                  <a:srgbClr val="00FF00"/>
                </a:highlight>
              </a:rPr>
              <a:t>На основі одного класу можна створити безліч об'єктів, кожен з яких міститиме свої власні, унікальні дані</a:t>
            </a:r>
            <a:r>
              <a:rPr lang="uk-UA"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Найголовніше в інкапсуляції — </a:t>
            </a:r>
            <a:r>
              <a:rPr lang="uk-UA" sz="1800" b="1" dirty="0">
                <a:highlight>
                  <a:srgbClr val="FFFF00"/>
                </a:highlight>
              </a:rPr>
              <a:t>об'єкт змінює дані іншого об'єкта, використовуючи тільки функції цього іншого об'єкта, нічого не знаючи про структуру даних іншого об'єкта</a:t>
            </a:r>
            <a:r>
              <a:rPr lang="uk-UA" sz="1800" dirty="0"/>
              <a:t>. Це робить класи в значній мірі незалежними один від одного, що дозволяє легко модифікувати і розвивати тексти програм. Єдине, що повинно залишатися незмінним — заголовки функцій класу, які викликаються іншими об’єктами.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825775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E350ABB-284F-4E61-808D-29987DF6D5DF}"/>
              </a:ext>
            </a:extLst>
          </p:cNvPr>
          <p:cNvPicPr>
            <a:picLocks noChangeAspect="1"/>
          </p:cNvPicPr>
          <p:nvPr/>
        </p:nvPicPr>
        <p:blipFill>
          <a:blip r:embed="rId2"/>
          <a:stretch>
            <a:fillRect/>
          </a:stretch>
        </p:blipFill>
        <p:spPr>
          <a:xfrm>
            <a:off x="2393680" y="1972217"/>
            <a:ext cx="7404640" cy="2913565"/>
          </a:xfrm>
          <a:prstGeom prst="rect">
            <a:avLst/>
          </a:prstGeom>
        </p:spPr>
      </p:pic>
    </p:spTree>
    <p:extLst>
      <p:ext uri="{BB962C8B-B14F-4D97-AF65-F5344CB8AC3E}">
        <p14:creationId xmlns:p14="http://schemas.microsoft.com/office/powerpoint/2010/main" val="1493372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Наслідування</a:t>
            </a:r>
            <a:r>
              <a:rPr lang="uk-UA" sz="1800" dirty="0"/>
              <a:t> — це відношення між класами, при якому один клас повторює структуру і поведінку іншого класу (</a:t>
            </a:r>
            <a:r>
              <a:rPr lang="uk-UA" sz="1800" b="1" dirty="0">
                <a:highlight>
                  <a:srgbClr val="00FFFF"/>
                </a:highlight>
              </a:rPr>
              <a:t>одиночне успадкування</a:t>
            </a:r>
            <a:r>
              <a:rPr lang="uk-UA" sz="1800" dirty="0"/>
              <a:t>) або інших класів (</a:t>
            </a:r>
            <a:r>
              <a:rPr lang="uk-UA" sz="1800" b="1" dirty="0">
                <a:highlight>
                  <a:srgbClr val="FF0000"/>
                </a:highlight>
              </a:rPr>
              <a:t>множинне успадкування</a:t>
            </a:r>
            <a:r>
              <a:rPr lang="uk-UA" sz="1800" dirty="0"/>
              <a:t>). </a:t>
            </a:r>
          </a:p>
          <a:p>
            <a:pPr marL="540000" indent="360000">
              <a:lnSpc>
                <a:spcPct val="150000"/>
              </a:lnSpc>
              <a:spcBef>
                <a:spcPts val="0"/>
              </a:spcBef>
              <a:buNone/>
            </a:pPr>
            <a:r>
              <a:rPr lang="uk-UA" sz="1800" dirty="0"/>
              <a:t>Клас, який </a:t>
            </a:r>
            <a:r>
              <a:rPr lang="uk-UA" sz="1800" dirty="0" err="1"/>
              <a:t>наслідується</a:t>
            </a:r>
            <a:r>
              <a:rPr lang="uk-UA" sz="1800" dirty="0"/>
              <a:t>, називається </a:t>
            </a:r>
            <a:r>
              <a:rPr lang="uk-UA" sz="1800" b="1" dirty="0">
                <a:highlight>
                  <a:srgbClr val="FFFF00"/>
                </a:highlight>
              </a:rPr>
              <a:t>суперкласом</a:t>
            </a:r>
            <a:r>
              <a:rPr lang="uk-UA" sz="1800" dirty="0"/>
              <a:t>, надкласом, </a:t>
            </a:r>
            <a:r>
              <a:rPr lang="uk-UA" sz="1800" b="1" dirty="0">
                <a:highlight>
                  <a:srgbClr val="FFFF00"/>
                </a:highlight>
              </a:rPr>
              <a:t>базовим</a:t>
            </a:r>
            <a:r>
              <a:rPr lang="uk-UA" sz="1800" dirty="0"/>
              <a:t> або </a:t>
            </a:r>
            <a:r>
              <a:rPr lang="uk-UA" sz="1800" b="1" dirty="0">
                <a:highlight>
                  <a:srgbClr val="FFFF00"/>
                </a:highlight>
              </a:rPr>
              <a:t>батьківським класом</a:t>
            </a:r>
            <a:r>
              <a:rPr lang="uk-UA" sz="1800" dirty="0"/>
              <a:t>. </a:t>
            </a:r>
          </a:p>
          <a:p>
            <a:pPr marL="540000" indent="360000">
              <a:lnSpc>
                <a:spcPct val="150000"/>
              </a:lnSpc>
              <a:spcBef>
                <a:spcPts val="0"/>
              </a:spcBef>
              <a:buNone/>
            </a:pPr>
            <a:r>
              <a:rPr lang="uk-UA" sz="1800" dirty="0"/>
              <a:t>Клас, похідний від суперкласу, називається </a:t>
            </a:r>
            <a:r>
              <a:rPr lang="uk-UA" sz="1800" b="1" dirty="0">
                <a:highlight>
                  <a:srgbClr val="00FFFF"/>
                </a:highlight>
              </a:rPr>
              <a:t>підкласом</a:t>
            </a:r>
            <a:r>
              <a:rPr lang="uk-UA" sz="1800" dirty="0"/>
              <a:t>, </a:t>
            </a:r>
            <a:r>
              <a:rPr lang="uk-UA" sz="1800" b="1" dirty="0">
                <a:highlight>
                  <a:srgbClr val="00FFFF"/>
                </a:highlight>
              </a:rPr>
              <a:t>похідним</a:t>
            </a:r>
            <a:r>
              <a:rPr lang="uk-UA" sz="1800" dirty="0"/>
              <a:t> або </a:t>
            </a:r>
            <a:r>
              <a:rPr lang="uk-UA" sz="1800" b="1" dirty="0">
                <a:highlight>
                  <a:srgbClr val="00FFFF"/>
                </a:highlight>
              </a:rPr>
              <a:t>дочірнім класом</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Основний сенс наслідування — </a:t>
            </a:r>
            <a:r>
              <a:rPr lang="uk-UA" sz="1800" b="1" dirty="0">
                <a:highlight>
                  <a:srgbClr val="00FF00"/>
                </a:highlight>
              </a:rPr>
              <a:t>повторне використання чогось, з чим вже працювали раніше, можливо, з деяким доопрацюванням</a:t>
            </a:r>
            <a:r>
              <a:rPr lang="uk-UA" sz="1800" dirty="0"/>
              <a:t>. Відповідним прикладом з життя є підготовка документу за шаблоном. </a:t>
            </a:r>
          </a:p>
          <a:p>
            <a:pPr marL="540000" indent="360000">
              <a:lnSpc>
                <a:spcPct val="150000"/>
              </a:lnSpc>
              <a:spcBef>
                <a:spcPts val="0"/>
              </a:spcBef>
              <a:buNone/>
            </a:pPr>
            <a:r>
              <a:rPr lang="uk-UA" sz="1800" dirty="0"/>
              <a:t>Нехай ви збираєтеся влаштуватися на нову роботу. Насамперед потрібно розіслати своє резюме за адресами, які вас цікавлять.</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4048932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Зрозуміло, ви не писатимете резюме з нуля, а візьмете існуючий текст і на його основі підготуєте кілька варіантів, які відповідатимуть вимогам роботодавців. І навіть якщо у вас в архіві немає резюме, ви будете створювати його не з чистого аркуша, а на підставі шаблону, взятого в інтернеті. </a:t>
            </a:r>
          </a:p>
          <a:p>
            <a:pPr marL="540000" indent="360000">
              <a:lnSpc>
                <a:spcPct val="150000"/>
              </a:lnSpc>
              <a:spcBef>
                <a:spcPts val="0"/>
              </a:spcBef>
              <a:buNone/>
            </a:pPr>
            <a:r>
              <a:rPr lang="uk-UA" sz="1800" b="1" dirty="0">
                <a:highlight>
                  <a:srgbClr val="00FF00"/>
                </a:highlight>
              </a:rPr>
              <a:t>Шаблон або існуючий текст — базовий клас, </a:t>
            </a:r>
            <a:r>
              <a:rPr lang="uk-UA" sz="1800" b="1" dirty="0">
                <a:highlight>
                  <a:srgbClr val="FFFF00"/>
                </a:highlight>
              </a:rPr>
              <a:t>ваші резюме — дочірні класи</a:t>
            </a:r>
            <a:r>
              <a:rPr lang="uk-UA" sz="1800" dirty="0"/>
              <a:t>.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 само автомобільна фірма під час створення нового покоління автомобілів візьме за основу існуючу успішну модель, </a:t>
            </a:r>
            <a:r>
              <a:rPr lang="uk-UA" sz="1800" dirty="0" err="1"/>
              <a:t>внесе</a:t>
            </a:r>
            <a:r>
              <a:rPr lang="uk-UA" sz="1800" dirty="0"/>
              <a:t> зміни в конструкцію і випустить новий модельний ряд. Всі отримані модифікації матимуть більшість властивостей попередньої моделі, при цьому у кожної будуть свої нові особливості.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програмуванні цінність наслідування збільшується ще тим, що воно дозволяє використовувати і змінювати поведінку об'єктів класу навіть без доступу до вихідних текстів класу.</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329875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Нехай у нас в бібліотеці (без початкового тексту) є клас </a:t>
            </a:r>
            <a:r>
              <a:rPr lang="uk-UA" sz="1800" dirty="0">
                <a:solidFill>
                  <a:schemeClr val="accent5">
                    <a:lumMod val="75000"/>
                  </a:schemeClr>
                </a:solidFill>
                <a:latin typeface="Consolas" panose="020B0609020204030204" pitchFamily="49" charset="0"/>
              </a:rPr>
              <a:t>А</a:t>
            </a:r>
            <a:r>
              <a:rPr lang="uk-UA" sz="1800" dirty="0"/>
              <a:t>. С++ дозволяє нам створити вихідний текст класу </a:t>
            </a:r>
            <a:r>
              <a:rPr lang="uk-UA" sz="1800" dirty="0">
                <a:solidFill>
                  <a:schemeClr val="accent4">
                    <a:lumMod val="75000"/>
                  </a:schemeClr>
                </a:solidFill>
                <a:latin typeface="Consolas" panose="020B0609020204030204" pitchFamily="49" charset="0"/>
              </a:rPr>
              <a:t>В</a:t>
            </a:r>
            <a:r>
              <a:rPr lang="uk-UA" sz="1800" dirty="0"/>
              <a:t> і оформити його, як спадкоємця класу </a:t>
            </a:r>
            <a:r>
              <a:rPr lang="uk-UA" sz="1800" dirty="0">
                <a:solidFill>
                  <a:schemeClr val="accent5">
                    <a:lumMod val="75000"/>
                  </a:schemeClr>
                </a:solidFill>
                <a:latin typeface="Consolas" panose="020B0609020204030204" pitchFamily="49" charset="0"/>
              </a:rPr>
              <a:t>А</a:t>
            </a:r>
            <a:r>
              <a:rPr lang="uk-UA" sz="1800" dirty="0"/>
              <a:t>. Успадкування означає, що об’єкти класу </a:t>
            </a:r>
            <a:r>
              <a:rPr lang="uk-UA" sz="1800" dirty="0">
                <a:solidFill>
                  <a:schemeClr val="accent4">
                    <a:lumMod val="75000"/>
                  </a:schemeClr>
                </a:solidFill>
                <a:latin typeface="Consolas" panose="020B0609020204030204" pitchFamily="49" charset="0"/>
              </a:rPr>
              <a:t>В</a:t>
            </a:r>
            <a:r>
              <a:rPr lang="uk-UA" sz="1800" dirty="0"/>
              <a:t> повністю володіють тими ж характеристиками, що і об'єкти класу </a:t>
            </a:r>
            <a:r>
              <a:rPr lang="uk-UA" sz="1800" dirty="0">
                <a:solidFill>
                  <a:schemeClr val="accent5">
                    <a:lumMod val="75000"/>
                  </a:schemeClr>
                </a:solidFill>
                <a:latin typeface="Consolas" panose="020B0609020204030204" pitchFamily="49" charset="0"/>
              </a:rPr>
              <a:t>А</a:t>
            </a:r>
            <a:r>
              <a:rPr lang="uk-UA" sz="1800" dirty="0"/>
              <a:t>. Тепер в початковому тексті класу </a:t>
            </a:r>
            <a:r>
              <a:rPr lang="uk-UA" sz="1800" dirty="0">
                <a:solidFill>
                  <a:schemeClr val="accent4">
                    <a:lumMod val="75000"/>
                  </a:schemeClr>
                </a:solidFill>
                <a:latin typeface="Consolas" panose="020B0609020204030204" pitchFamily="49" charset="0"/>
              </a:rPr>
              <a:t>В</a:t>
            </a:r>
            <a:r>
              <a:rPr lang="uk-UA" sz="1800" dirty="0"/>
              <a:t> можна змінити поведінку об'єктів класу </a:t>
            </a:r>
            <a:r>
              <a:rPr lang="uk-UA" sz="1800" dirty="0">
                <a:solidFill>
                  <a:schemeClr val="accent4">
                    <a:lumMod val="75000"/>
                  </a:schemeClr>
                </a:solidFill>
                <a:latin typeface="Consolas" panose="020B0609020204030204" pitchFamily="49" charset="0"/>
              </a:rPr>
              <a:t>В</a:t>
            </a:r>
            <a:r>
              <a:rPr lang="uk-UA" sz="1800" dirty="0"/>
              <a:t> — додати якісь методи, видалити, переписати. І в результаті ми маємо всі потрібні нам можливості класу </a:t>
            </a:r>
            <a:r>
              <a:rPr lang="uk-UA" sz="1800" dirty="0">
                <a:solidFill>
                  <a:schemeClr val="accent5">
                    <a:lumMod val="75000"/>
                  </a:schemeClr>
                </a:solidFill>
                <a:latin typeface="Consolas" panose="020B0609020204030204" pitchFamily="49" charset="0"/>
              </a:rPr>
              <a:t>А</a:t>
            </a:r>
            <a:r>
              <a:rPr lang="uk-UA" sz="1800" dirty="0"/>
              <a:t> плюс нові можливості з класу </a:t>
            </a:r>
            <a:r>
              <a:rPr lang="en-US" sz="1800" dirty="0">
                <a:solidFill>
                  <a:schemeClr val="accent4">
                    <a:lumMod val="75000"/>
                  </a:schemeClr>
                </a:solidFill>
                <a:latin typeface="Consolas" panose="020B0609020204030204" pitchFamily="49" charset="0"/>
              </a:rPr>
              <a:t>B</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238084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Переважно</a:t>
            </a:r>
            <a:r>
              <a:rPr lang="ru-RU" sz="1800" b="1" dirty="0">
                <a:highlight>
                  <a:srgbClr val="00FF00"/>
                </a:highlight>
              </a:rPr>
              <a:t> </a:t>
            </a:r>
            <a:r>
              <a:rPr lang="uk-UA" sz="1800" b="1" dirty="0">
                <a:highlight>
                  <a:srgbClr val="00FF00"/>
                </a:highlight>
              </a:rPr>
              <a:t>наслідування</a:t>
            </a:r>
            <a:r>
              <a:rPr lang="ru-RU" sz="1800" b="1" dirty="0">
                <a:highlight>
                  <a:srgbClr val="00FF00"/>
                </a:highlight>
              </a:rPr>
              <a:t> </a:t>
            </a:r>
            <a:r>
              <a:rPr lang="ru-RU" sz="1800" b="1" dirty="0" err="1">
                <a:highlight>
                  <a:srgbClr val="00FF00"/>
                </a:highlight>
              </a:rPr>
              <a:t>використовують</a:t>
            </a:r>
            <a:r>
              <a:rPr lang="ru-RU" sz="1800" b="1" dirty="0">
                <a:highlight>
                  <a:srgbClr val="00FF00"/>
                </a:highlight>
              </a:rPr>
              <a:t> для того, </a:t>
            </a:r>
            <a:r>
              <a:rPr lang="ru-RU" sz="1800" b="1" dirty="0" err="1">
                <a:highlight>
                  <a:srgbClr val="00FF00"/>
                </a:highlight>
              </a:rPr>
              <a:t>щоб</a:t>
            </a:r>
            <a:r>
              <a:rPr lang="ru-RU" sz="1800" b="1" dirty="0">
                <a:highlight>
                  <a:srgbClr val="00FF00"/>
                </a:highlight>
              </a:rPr>
              <a:t> не </a:t>
            </a:r>
            <a:r>
              <a:rPr lang="ru-RU" sz="1800" b="1" dirty="0" err="1">
                <a:highlight>
                  <a:srgbClr val="00FF00"/>
                </a:highlight>
              </a:rPr>
              <a:t>повторювати</a:t>
            </a:r>
            <a:r>
              <a:rPr lang="ru-RU" sz="1800" b="1" dirty="0">
                <a:highlight>
                  <a:srgbClr val="00FF00"/>
                </a:highlight>
              </a:rPr>
              <a:t> один і той же код в </a:t>
            </a:r>
            <a:r>
              <a:rPr lang="ru-RU" sz="1800" b="1" dirty="0" err="1">
                <a:highlight>
                  <a:srgbClr val="00FF00"/>
                </a:highlight>
              </a:rPr>
              <a:t>різних</a:t>
            </a:r>
            <a:r>
              <a:rPr lang="ru-RU" sz="1800" b="1" dirty="0">
                <a:highlight>
                  <a:srgbClr val="00FF00"/>
                </a:highlight>
              </a:rPr>
              <a:t> </a:t>
            </a:r>
            <a:r>
              <a:rPr lang="ru-RU" sz="1800" b="1" dirty="0" err="1">
                <a:highlight>
                  <a:srgbClr val="00FF00"/>
                </a:highlight>
              </a:rPr>
              <a:t>класах</a:t>
            </a:r>
            <a:r>
              <a:rPr lang="ru-RU" sz="1800" dirty="0"/>
              <a:t>. </a:t>
            </a:r>
            <a:r>
              <a:rPr lang="ru-RU" sz="1800" dirty="0" err="1"/>
              <a:t>Уявіть</a:t>
            </a:r>
            <a:r>
              <a:rPr lang="ru-RU" sz="1800" dirty="0"/>
              <a:t>, </a:t>
            </a:r>
            <a:r>
              <a:rPr lang="ru-RU" sz="1800" dirty="0" err="1"/>
              <a:t>що</a:t>
            </a:r>
            <a:r>
              <a:rPr lang="ru-RU" sz="1800" dirty="0"/>
              <a:t> ми </a:t>
            </a:r>
            <a:r>
              <a:rPr lang="ru-RU" sz="1800" dirty="0" err="1"/>
              <a:t>пишемо</a:t>
            </a:r>
            <a:r>
              <a:rPr lang="ru-RU" sz="1800" dirty="0"/>
              <a:t> </a:t>
            </a:r>
            <a:r>
              <a:rPr lang="ru-RU" sz="1800" dirty="0" err="1"/>
              <a:t>програму</a:t>
            </a:r>
            <a:r>
              <a:rPr lang="ru-RU" sz="1800" dirty="0"/>
              <a:t>, яка </a:t>
            </a:r>
            <a:r>
              <a:rPr lang="ru-RU" sz="1800" dirty="0" err="1"/>
              <a:t>моделює</a:t>
            </a:r>
            <a:r>
              <a:rPr lang="ru-RU" sz="1800" dirty="0"/>
              <a:t> </a:t>
            </a:r>
            <a:r>
              <a:rPr lang="ru-RU" sz="1800" dirty="0" err="1"/>
              <a:t>поведінку</a:t>
            </a:r>
            <a:r>
              <a:rPr lang="ru-RU" sz="1800" dirty="0"/>
              <a:t> </a:t>
            </a:r>
            <a:r>
              <a:rPr lang="ru-RU" sz="1800" dirty="0" err="1"/>
              <a:t>різних</a:t>
            </a:r>
            <a:r>
              <a:rPr lang="ru-RU" sz="1800" dirty="0"/>
              <a:t> </a:t>
            </a:r>
            <a:r>
              <a:rPr lang="ru-RU" sz="1800" dirty="0" err="1"/>
              <a:t>видів</a:t>
            </a:r>
            <a:r>
              <a:rPr lang="ru-RU" sz="1800" dirty="0"/>
              <a:t> транспорту: </a:t>
            </a:r>
            <a:r>
              <a:rPr lang="ru-RU" sz="1800" dirty="0" err="1"/>
              <a:t>автомобіля</a:t>
            </a:r>
            <a:r>
              <a:rPr lang="ru-RU" sz="1800" dirty="0"/>
              <a:t>, мотоцикла, </a:t>
            </a:r>
            <a:r>
              <a:rPr lang="ru-RU" sz="1800" dirty="0" err="1"/>
              <a:t>літака</a:t>
            </a:r>
            <a:r>
              <a:rPr lang="ru-RU" sz="1800" dirty="0"/>
              <a:t>. У кожного з них є </a:t>
            </a:r>
            <a:r>
              <a:rPr lang="ru-RU" sz="1800" dirty="0" err="1"/>
              <a:t>загальні</a:t>
            </a:r>
            <a:r>
              <a:rPr lang="ru-RU" sz="1800" dirty="0"/>
              <a:t> </a:t>
            </a:r>
            <a:r>
              <a:rPr lang="ru-RU" sz="1800" dirty="0" err="1"/>
              <a:t>властивості</a:t>
            </a:r>
            <a:r>
              <a:rPr lang="ru-RU" sz="1800" dirty="0"/>
              <a:t>: </a:t>
            </a:r>
            <a:r>
              <a:rPr lang="ru-RU" sz="1800" dirty="0" err="1"/>
              <a:t>швидкість</a:t>
            </a:r>
            <a:r>
              <a:rPr lang="ru-RU" sz="1800" dirty="0"/>
              <a:t>, вага, </a:t>
            </a:r>
            <a:r>
              <a:rPr lang="ru-RU" sz="1800" dirty="0" err="1"/>
              <a:t>колір</a:t>
            </a:r>
            <a:r>
              <a:rPr lang="ru-RU" sz="1800" dirty="0"/>
              <a:t> і </a:t>
            </a:r>
            <a:r>
              <a:rPr lang="ru-RU" sz="1800" dirty="0" err="1"/>
              <a:t>загальні</a:t>
            </a:r>
            <a:r>
              <a:rPr lang="ru-RU" sz="1800" dirty="0"/>
              <a:t> </a:t>
            </a:r>
            <a:r>
              <a:rPr lang="ru-RU" sz="1800" dirty="0" err="1"/>
              <a:t>методи</a:t>
            </a:r>
            <a:r>
              <a:rPr lang="ru-RU" sz="1800" dirty="0"/>
              <a:t>: </a:t>
            </a:r>
            <a:r>
              <a:rPr lang="ru-RU" sz="1800" dirty="0" err="1"/>
              <a:t>заправитися</a:t>
            </a:r>
            <a:r>
              <a:rPr lang="ru-RU" sz="1800" dirty="0"/>
              <a:t>, </a:t>
            </a:r>
            <a:r>
              <a:rPr lang="ru-RU" sz="1800" dirty="0" err="1"/>
              <a:t>рухатися</a:t>
            </a:r>
            <a:r>
              <a:rPr lang="ru-RU" sz="1800" dirty="0"/>
              <a:t>. </a:t>
            </a:r>
            <a:r>
              <a:rPr lang="ru-RU" sz="1800" dirty="0" err="1"/>
              <a:t>Знову</a:t>
            </a:r>
            <a:r>
              <a:rPr lang="ru-RU" sz="1800" dirty="0"/>
              <a:t> ж </a:t>
            </a:r>
            <a:r>
              <a:rPr lang="ru-RU" sz="1800" dirty="0" err="1"/>
              <a:t>правильним</a:t>
            </a:r>
            <a:r>
              <a:rPr lang="ru-RU" sz="1800" dirty="0"/>
              <a:t> </a:t>
            </a:r>
            <a:r>
              <a:rPr lang="ru-RU" sz="1800" dirty="0" err="1"/>
              <a:t>підходом</a:t>
            </a:r>
            <a:r>
              <a:rPr lang="ru-RU" sz="1800" dirty="0"/>
              <a:t> до </a:t>
            </a:r>
            <a:r>
              <a:rPr lang="ru-RU" sz="1800" dirty="0" err="1"/>
              <a:t>розроблення</a:t>
            </a:r>
            <a:r>
              <a:rPr lang="ru-RU" sz="1800" dirty="0"/>
              <a:t> буде </a:t>
            </a:r>
            <a:r>
              <a:rPr lang="ru-RU" sz="1800" dirty="0" err="1"/>
              <a:t>створення</a:t>
            </a:r>
            <a:r>
              <a:rPr lang="ru-RU" sz="1800" dirty="0"/>
              <a:t> базового (</a:t>
            </a:r>
            <a:r>
              <a:rPr lang="ru-RU" sz="1800" dirty="0" err="1"/>
              <a:t>батьківського</a:t>
            </a:r>
            <a:r>
              <a:rPr lang="ru-RU" sz="1800" dirty="0"/>
              <a:t>) </a:t>
            </a:r>
            <a:r>
              <a:rPr lang="ru-RU" sz="1800" dirty="0" err="1"/>
              <a:t>класу</a:t>
            </a:r>
            <a:r>
              <a:rPr lang="ru-RU" sz="1800" dirty="0"/>
              <a:t> Транспорт, і </a:t>
            </a:r>
            <a:r>
              <a:rPr lang="ru-RU" sz="1800" dirty="0" err="1"/>
              <a:t>класів-спадкоємців</a:t>
            </a:r>
            <a:r>
              <a:rPr lang="ru-RU" sz="1800" dirty="0"/>
              <a:t>: Мотоцикл, </a:t>
            </a:r>
            <a:r>
              <a:rPr lang="ru-RU" sz="1800" dirty="0" err="1"/>
              <a:t>Автомобіль</a:t>
            </a:r>
            <a:r>
              <a:rPr lang="ru-RU" sz="1800" dirty="0"/>
              <a:t>, </a:t>
            </a:r>
            <a:r>
              <a:rPr lang="ru-RU" sz="1800" dirty="0" err="1"/>
              <a:t>Літак</a:t>
            </a:r>
            <a:r>
              <a:rPr lang="ru-RU" sz="1800" dirty="0"/>
              <a:t>. У базовому </a:t>
            </a:r>
            <a:r>
              <a:rPr lang="ru-RU" sz="1800" dirty="0" err="1"/>
              <a:t>класі</a:t>
            </a:r>
            <a:r>
              <a:rPr lang="ru-RU" sz="1800" dirty="0"/>
              <a:t> буде </a:t>
            </a:r>
            <a:r>
              <a:rPr lang="ru-RU" sz="1800" dirty="0" err="1"/>
              <a:t>зосереджений</a:t>
            </a:r>
            <a:r>
              <a:rPr lang="ru-RU" sz="1800" dirty="0"/>
              <a:t> код, </a:t>
            </a:r>
            <a:r>
              <a:rPr lang="ru-RU" sz="1800" dirty="0" err="1"/>
              <a:t>загальний</a:t>
            </a:r>
            <a:r>
              <a:rPr lang="ru-RU" sz="1800" dirty="0"/>
              <a:t> для </a:t>
            </a:r>
            <a:r>
              <a:rPr lang="ru-RU" sz="1800" dirty="0" err="1"/>
              <a:t>всіх</a:t>
            </a:r>
            <a:r>
              <a:rPr lang="ru-RU" sz="1800" dirty="0"/>
              <a:t>, а в </a:t>
            </a:r>
            <a:r>
              <a:rPr lang="ru-RU" sz="1800" dirty="0" err="1"/>
              <a:t>класах-спадкоємцях</a:t>
            </a:r>
            <a:r>
              <a:rPr lang="ru-RU" sz="1800" dirty="0"/>
              <a:t> — </a:t>
            </a:r>
            <a:r>
              <a:rPr lang="ru-RU" sz="1800" dirty="0" err="1"/>
              <a:t>тільки</a:t>
            </a:r>
            <a:r>
              <a:rPr lang="ru-RU" sz="1800" dirty="0"/>
              <a:t> </a:t>
            </a:r>
            <a:r>
              <a:rPr lang="ru-RU" sz="1800" dirty="0" err="1"/>
              <a:t>спеціалізований</a:t>
            </a:r>
            <a:r>
              <a:rPr lang="ru-RU" sz="1800" dirty="0"/>
              <a:t>, </a:t>
            </a:r>
            <a:r>
              <a:rPr lang="ru-RU" sz="1800" dirty="0" err="1"/>
              <a:t>унікальний</a:t>
            </a:r>
            <a:r>
              <a:rPr lang="ru-RU" sz="1800" dirty="0"/>
              <a:t> для кожного </a:t>
            </a:r>
            <a:r>
              <a:rPr lang="ru-RU" sz="1800" dirty="0" err="1"/>
              <a:t>класу</a:t>
            </a:r>
            <a:r>
              <a:rPr lang="ru-RU" sz="1800" dirty="0"/>
              <a:t> код.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867426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Поліморфізм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Поліморфізм</a:t>
            </a:r>
            <a:r>
              <a:rPr lang="uk-UA" sz="1800" dirty="0"/>
              <a:t> (з грецької — різноманітність) — це властивість, яка дозволяє одне і те ж ім'я використовувати для вирішення двох або більше схожих, але технічно різних задач. </a:t>
            </a:r>
          </a:p>
          <a:p>
            <a:pPr marL="540000" indent="360000">
              <a:lnSpc>
                <a:spcPct val="150000"/>
              </a:lnSpc>
              <a:spcBef>
                <a:spcPts val="0"/>
              </a:spcBef>
              <a:buNone/>
            </a:pPr>
            <a:endParaRPr lang="uk-UA" sz="1800" b="1" dirty="0">
              <a:highlight>
                <a:srgbClr val="00FF00"/>
              </a:highlight>
            </a:endParaRPr>
          </a:p>
          <a:p>
            <a:pPr marL="540000" indent="360000">
              <a:lnSpc>
                <a:spcPct val="150000"/>
              </a:lnSpc>
              <a:spcBef>
                <a:spcPts val="0"/>
              </a:spcBef>
              <a:buNone/>
            </a:pPr>
            <a:r>
              <a:rPr lang="uk-UA" sz="1800" b="1" dirty="0">
                <a:highlight>
                  <a:srgbClr val="00FF00"/>
                </a:highlight>
              </a:rPr>
              <a:t>Поліморфізм в програмуванні </a:t>
            </a:r>
            <a:r>
              <a:rPr lang="uk-UA" sz="1800" dirty="0"/>
              <a:t>— це можливість застосування однойменних методів з однаковими або різними наборами параметрів в одному класі або в групі класів, зв'язаних відношенням наслідування.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перекладі на повсякденну мову «поліморфізм» — це поняття, що позначають дії, які схожі за призначенням, але істотно різняться за виконанням, наприклад, «поспілкуватися», «відкрити ключем».</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Ми </a:t>
            </a:r>
            <a:r>
              <a:rPr lang="ru-RU" sz="1800" dirty="0" err="1"/>
              <a:t>можемо</a:t>
            </a:r>
            <a:r>
              <a:rPr lang="ru-RU" sz="1800" dirty="0"/>
              <a:t> </a:t>
            </a:r>
            <a:r>
              <a:rPr lang="ru-RU" sz="1800" dirty="0" err="1"/>
              <a:t>поспілкуватися</a:t>
            </a:r>
            <a:r>
              <a:rPr lang="ru-RU" sz="1800" dirty="0"/>
              <a:t> телефоном, смартфоном, </a:t>
            </a:r>
            <a:r>
              <a:rPr lang="ru-RU" sz="1800" dirty="0" err="1"/>
              <a:t>поспілкуватися</a:t>
            </a:r>
            <a:r>
              <a:rPr lang="ru-RU" sz="1800" dirty="0"/>
              <a:t> по скайпу, </a:t>
            </a:r>
            <a:r>
              <a:rPr lang="ru-RU" sz="1800" dirty="0" err="1"/>
              <a:t>поспілкуватися</a:t>
            </a:r>
            <a:r>
              <a:rPr lang="ru-RU" sz="1800" dirty="0"/>
              <a:t> через </a:t>
            </a:r>
            <a:r>
              <a:rPr lang="ru-RU" sz="1800" dirty="0" err="1"/>
              <a:t>teams</a:t>
            </a:r>
            <a:r>
              <a:rPr lang="ru-RU" sz="1800" dirty="0"/>
              <a:t>, </a:t>
            </a:r>
            <a:r>
              <a:rPr lang="ru-RU" sz="1800" dirty="0" err="1"/>
              <a:t>інші</a:t>
            </a:r>
            <a:r>
              <a:rPr lang="ru-RU" sz="1800" dirty="0"/>
              <a:t> </a:t>
            </a:r>
            <a:r>
              <a:rPr lang="ru-RU" sz="1800" dirty="0" err="1"/>
              <a:t>месенджери</a:t>
            </a:r>
            <a:r>
              <a:rPr lang="ru-RU" sz="1800" dirty="0"/>
              <a:t>, </a:t>
            </a:r>
            <a:r>
              <a:rPr lang="ru-RU" sz="1800" dirty="0" err="1"/>
              <a:t>нарешті</a:t>
            </a:r>
            <a:r>
              <a:rPr lang="ru-RU" sz="1800" dirty="0"/>
              <a:t>, просто </a:t>
            </a:r>
            <a:r>
              <a:rPr lang="ru-RU" sz="1800" dirty="0" err="1"/>
              <a:t>поспілкуватися</a:t>
            </a:r>
            <a:r>
              <a:rPr lang="ru-RU" sz="1800" dirty="0"/>
              <a:t> без будь-</a:t>
            </a:r>
            <a:r>
              <a:rPr lang="ru-RU" sz="1800" dirty="0" err="1"/>
              <a:t>яких</a:t>
            </a:r>
            <a:r>
              <a:rPr lang="ru-RU" sz="1800" dirty="0"/>
              <a:t> </a:t>
            </a:r>
            <a:r>
              <a:rPr lang="ru-RU" sz="1800" dirty="0" err="1"/>
              <a:t>технічних</a:t>
            </a:r>
            <a:r>
              <a:rPr lang="ru-RU" sz="1800" dirty="0"/>
              <a:t> </a:t>
            </a:r>
            <a:r>
              <a:rPr lang="ru-RU" sz="1800" dirty="0" err="1"/>
              <a:t>засобів</a:t>
            </a:r>
            <a:r>
              <a:rPr lang="ru-RU" sz="1800" dirty="0"/>
              <a:t>. </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Аналогічно</a:t>
            </a:r>
            <a:r>
              <a:rPr lang="ru-RU" sz="1800" dirty="0"/>
              <a:t>, — </a:t>
            </a:r>
            <a:r>
              <a:rPr lang="ru-RU" sz="1800" dirty="0" err="1"/>
              <a:t>можна</a:t>
            </a:r>
            <a:r>
              <a:rPr lang="ru-RU" sz="1800" dirty="0"/>
              <a:t> </a:t>
            </a:r>
            <a:r>
              <a:rPr lang="ru-RU" sz="1800" dirty="0" err="1"/>
              <a:t>відкрити</a:t>
            </a:r>
            <a:r>
              <a:rPr lang="ru-RU" sz="1800" dirty="0"/>
              <a:t> </a:t>
            </a:r>
            <a:r>
              <a:rPr lang="ru-RU" sz="1800" dirty="0" err="1"/>
              <a:t>ключем</a:t>
            </a:r>
            <a:r>
              <a:rPr lang="ru-RU" sz="1800" dirty="0"/>
              <a:t> </a:t>
            </a:r>
            <a:r>
              <a:rPr lang="ru-RU" sz="1800" dirty="0" err="1"/>
              <a:t>двері</a:t>
            </a:r>
            <a:r>
              <a:rPr lang="ru-RU" sz="1800" dirty="0"/>
              <a:t> в квартиру, </a:t>
            </a:r>
            <a:r>
              <a:rPr lang="ru-RU" sz="1800" dirty="0" err="1"/>
              <a:t>відкрити</a:t>
            </a:r>
            <a:r>
              <a:rPr lang="ru-RU" sz="1800" dirty="0"/>
              <a:t> </a:t>
            </a:r>
            <a:r>
              <a:rPr lang="ru-RU" sz="1800" dirty="0" err="1"/>
              <a:t>електронним</a:t>
            </a:r>
            <a:r>
              <a:rPr lang="ru-RU" sz="1800" dirty="0"/>
              <a:t> </a:t>
            </a:r>
            <a:r>
              <a:rPr lang="ru-RU" sz="1800" dirty="0" err="1"/>
              <a:t>ключем</a:t>
            </a:r>
            <a:r>
              <a:rPr lang="ru-RU" sz="1800" dirty="0"/>
              <a:t> замок домофону, замок </a:t>
            </a:r>
            <a:r>
              <a:rPr lang="ru-RU" sz="1800" dirty="0" err="1"/>
              <a:t>автомобіля</a:t>
            </a:r>
            <a:r>
              <a:rPr lang="ru-RU" sz="1800" dirty="0"/>
              <a:t>, </a:t>
            </a:r>
            <a:r>
              <a:rPr lang="ru-RU" sz="1800" dirty="0" err="1"/>
              <a:t>відкрити</a:t>
            </a:r>
            <a:r>
              <a:rPr lang="ru-RU" sz="1800" dirty="0"/>
              <a:t> </a:t>
            </a:r>
            <a:r>
              <a:rPr lang="ru-RU" sz="1800" dirty="0" err="1"/>
              <a:t>ключем</a:t>
            </a:r>
            <a:r>
              <a:rPr lang="ru-RU" sz="1800" dirty="0"/>
              <a:t> — паролем </a:t>
            </a:r>
            <a:r>
              <a:rPr lang="ru-RU" sz="1800" dirty="0" err="1"/>
              <a:t>зашифрований</a:t>
            </a:r>
            <a:r>
              <a:rPr lang="ru-RU" sz="1800" dirty="0"/>
              <a:t> документ.</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482478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Поліморфізм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Сенс</a:t>
            </a:r>
            <a:r>
              <a:rPr lang="ru-RU" sz="1800" dirty="0"/>
              <a:t> </a:t>
            </a:r>
            <a:r>
              <a:rPr lang="ru-RU" sz="1800" dirty="0" err="1"/>
              <a:t>поліморфізму</a:t>
            </a:r>
            <a:r>
              <a:rPr lang="ru-RU" sz="1800" dirty="0"/>
              <a:t> — </a:t>
            </a:r>
            <a:r>
              <a:rPr lang="ru-RU" sz="1800" dirty="0" err="1"/>
              <a:t>економія</a:t>
            </a:r>
            <a:r>
              <a:rPr lang="ru-RU" sz="1800" dirty="0"/>
              <a:t> понять. Не </a:t>
            </a:r>
            <a:r>
              <a:rPr lang="ru-RU" sz="1800" dirty="0" err="1"/>
              <a:t>потрібно</a:t>
            </a:r>
            <a:r>
              <a:rPr lang="ru-RU" sz="1800" dirty="0"/>
              <a:t> </a:t>
            </a:r>
            <a:r>
              <a:rPr lang="ru-RU" sz="1800" dirty="0" err="1"/>
              <a:t>придумувати</a:t>
            </a:r>
            <a:r>
              <a:rPr lang="ru-RU" sz="1800" dirty="0"/>
              <a:t> і </a:t>
            </a:r>
            <a:r>
              <a:rPr lang="ru-RU" sz="1800" dirty="0" err="1"/>
              <a:t>запам'ятовувати</a:t>
            </a:r>
            <a:r>
              <a:rPr lang="ru-RU" sz="1800" dirty="0"/>
              <a:t> </a:t>
            </a:r>
            <a:r>
              <a:rPr lang="ru-RU" sz="1800" dirty="0" err="1"/>
              <a:t>нові</a:t>
            </a:r>
            <a:r>
              <a:rPr lang="ru-RU" sz="1800" dirty="0"/>
              <a:t> слова, не буде </a:t>
            </a:r>
            <a:r>
              <a:rPr lang="ru-RU" sz="1800" dirty="0" err="1"/>
              <a:t>помилок</a:t>
            </a:r>
            <a:r>
              <a:rPr lang="ru-RU" sz="1800" dirty="0"/>
              <a:t> </a:t>
            </a:r>
            <a:r>
              <a:rPr lang="ru-RU" sz="1800" dirty="0" err="1"/>
              <a:t>нерозуміння</a:t>
            </a:r>
            <a:r>
              <a:rPr lang="ru-RU" sz="1800" dirty="0"/>
              <a:t>.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Поліморфізм в програмуванні </a:t>
            </a:r>
            <a:r>
              <a:rPr lang="uk-UA" sz="1800" dirty="0"/>
              <a:t>— це наявність різних функцій з однаковими іменами. Найчастіше — це функції з однаковими іменами у різних класах, які всі є спадкоємцями одного базового класу. Якщо взяти попередній транспортний приклад, то під час виклику методу </a:t>
            </a:r>
            <a:r>
              <a:rPr lang="uk-UA" sz="1800" dirty="0">
                <a:solidFill>
                  <a:schemeClr val="accent5">
                    <a:lumMod val="75000"/>
                  </a:schemeClr>
                </a:solidFill>
                <a:latin typeface="Consolas" panose="020B0609020204030204" pitchFamily="49" charset="0"/>
              </a:rPr>
              <a:t>Завантажити</a:t>
            </a:r>
            <a:r>
              <a:rPr lang="uk-UA" sz="1800" dirty="0"/>
              <a:t> класу </a:t>
            </a:r>
            <a:r>
              <a:rPr lang="uk-UA" sz="1800" dirty="0">
                <a:solidFill>
                  <a:schemeClr val="accent5">
                    <a:lumMod val="75000"/>
                  </a:schemeClr>
                </a:solidFill>
                <a:latin typeface="Consolas" panose="020B0609020204030204" pitchFamily="49" charset="0"/>
              </a:rPr>
              <a:t>Транспорт</a:t>
            </a:r>
            <a:r>
              <a:rPr lang="uk-UA" sz="1800" dirty="0"/>
              <a:t>: </a:t>
            </a:r>
          </a:p>
          <a:p>
            <a:pPr marL="540000" indent="360000">
              <a:lnSpc>
                <a:spcPct val="150000"/>
              </a:lnSpc>
              <a:spcBef>
                <a:spcPts val="0"/>
              </a:spcBef>
              <a:buNone/>
            </a:pPr>
            <a:r>
              <a:rPr lang="uk-UA" sz="1800" dirty="0"/>
              <a:t>■ для об'єкта </a:t>
            </a:r>
            <a:r>
              <a:rPr lang="uk-UA" sz="1800" dirty="0">
                <a:solidFill>
                  <a:schemeClr val="accent5">
                    <a:lumMod val="75000"/>
                  </a:schemeClr>
                </a:solidFill>
                <a:latin typeface="Consolas" panose="020B0609020204030204" pitchFamily="49" charset="0"/>
              </a:rPr>
              <a:t>Мотоцикл</a:t>
            </a:r>
            <a:r>
              <a:rPr lang="uk-UA" sz="1800" dirty="0"/>
              <a:t> виконається посадка мотоциклістів; </a:t>
            </a:r>
          </a:p>
          <a:p>
            <a:pPr marL="540000" indent="360000">
              <a:lnSpc>
                <a:spcPct val="150000"/>
              </a:lnSpc>
              <a:spcBef>
                <a:spcPts val="0"/>
              </a:spcBef>
              <a:buNone/>
            </a:pPr>
            <a:r>
              <a:rPr lang="uk-UA" sz="1800" dirty="0"/>
              <a:t>■ для об'єкта </a:t>
            </a:r>
            <a:r>
              <a:rPr lang="uk-UA" sz="1800" dirty="0">
                <a:solidFill>
                  <a:schemeClr val="accent5">
                    <a:lumMod val="75000"/>
                  </a:schemeClr>
                </a:solidFill>
                <a:latin typeface="Consolas" panose="020B0609020204030204" pitchFamily="49" charset="0"/>
              </a:rPr>
              <a:t>Автомобіль</a:t>
            </a:r>
            <a:r>
              <a:rPr lang="uk-UA" sz="1800" dirty="0"/>
              <a:t> виконається посадка водія і декількох пасажирів; </a:t>
            </a:r>
          </a:p>
          <a:p>
            <a:pPr marL="540000" indent="360000">
              <a:lnSpc>
                <a:spcPct val="150000"/>
              </a:lnSpc>
              <a:spcBef>
                <a:spcPts val="0"/>
              </a:spcBef>
              <a:buNone/>
            </a:pPr>
            <a:r>
              <a:rPr lang="uk-UA" sz="1800" dirty="0"/>
              <a:t>■ для об'єкта </a:t>
            </a:r>
            <a:r>
              <a:rPr lang="uk-UA" sz="1800" dirty="0">
                <a:solidFill>
                  <a:schemeClr val="accent5">
                    <a:lumMod val="75000"/>
                  </a:schemeClr>
                </a:solidFill>
                <a:latin typeface="Consolas" panose="020B0609020204030204" pitchFamily="49" charset="0"/>
              </a:rPr>
              <a:t>Літак</a:t>
            </a:r>
            <a:r>
              <a:rPr lang="uk-UA" sz="1800" dirty="0"/>
              <a:t> виконається посадка команди і пасажирів.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Ми показали основні принципи ООП, тобто правила і прийоми побудови об'єктно-орієнтованої програми. Зрозуміло, що для реалізації цих принципів в мові С++ є відповідні синтаксичні конструкції. Розглянемо їх.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899032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Вступ</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10494544" cy="6000307"/>
          </a:xfrm>
        </p:spPr>
        <p:txBody>
          <a:bodyPr>
            <a:normAutofit/>
          </a:bodyPr>
          <a:lstStyle/>
          <a:p>
            <a:pPr marL="540000" indent="360000">
              <a:lnSpc>
                <a:spcPct val="150000"/>
              </a:lnSpc>
              <a:spcBef>
                <a:spcPts val="0"/>
              </a:spcBef>
              <a:buNone/>
            </a:pPr>
            <a:r>
              <a:rPr lang="uk-UA" sz="1800" dirty="0"/>
              <a:t>Задачу вирішено. Але довелося написати і використати декілька функцій з довгими іменами і довгими списками параметрів. </a:t>
            </a:r>
            <a:r>
              <a:rPr lang="uk-UA" sz="1800" b="1" dirty="0">
                <a:highlight>
                  <a:srgbClr val="FFFF00"/>
                </a:highlight>
              </a:rPr>
              <a:t>А тепер уявіть, що необхідно розширити можливості програми. Для цього в структуру потрібно додати додаткові елементи, а список необхідних функцій значно розшириться.</a:t>
            </a:r>
            <a:r>
              <a:rPr lang="uk-UA" sz="1800" dirty="0"/>
              <a:t>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Написання такої програми, а, головне, — її налагодження, пошук і виправлення помилок, — буде важкою і невдячною працею.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Чи можна зробити якось простіше і зручніше?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Можна. Існує такий підхід до розроблення програм — </a:t>
            </a:r>
            <a:r>
              <a:rPr lang="uk-UA" sz="1800" b="1" dirty="0">
                <a:highlight>
                  <a:srgbClr val="00FF00"/>
                </a:highlight>
              </a:rPr>
              <a:t>об'єктно-орієнтоване програмування</a:t>
            </a:r>
            <a:r>
              <a:rPr lang="uk-UA" sz="1800" dirty="0"/>
              <a:t> (ООП), за якого значно поліпшується і процес розроблення, і отриманий в результаті код.</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ABD46C13-41DB-44BB-9048-901CC9F6951E}"/>
              </a:ext>
            </a:extLst>
          </p:cNvPr>
          <p:cNvPicPr>
            <a:picLocks noChangeAspect="1"/>
          </p:cNvPicPr>
          <p:nvPr/>
        </p:nvPicPr>
        <p:blipFill>
          <a:blip r:embed="rId2"/>
          <a:stretch>
            <a:fillRect/>
          </a:stretch>
        </p:blipFill>
        <p:spPr>
          <a:xfrm>
            <a:off x="10494545" y="-1"/>
            <a:ext cx="1697454" cy="6858000"/>
          </a:xfrm>
          <a:prstGeom prst="rect">
            <a:avLst/>
          </a:prstGeom>
        </p:spPr>
      </p:pic>
    </p:spTree>
    <p:extLst>
      <p:ext uri="{BB962C8B-B14F-4D97-AF65-F5344CB8AC3E}">
        <p14:creationId xmlns:p14="http://schemas.microsoft.com/office/powerpoint/2010/main" val="2440102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і об'єкти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Далі з книжки - </a:t>
            </a:r>
            <a:r>
              <a:rPr lang="en-US" sz="1800" dirty="0">
                <a:hlinkClick r:id="rId2"/>
              </a:rPr>
              <a:t>https://fsx1.itstep.org/api/v1/files/tpOUWU_I_LMxklgAZpLIUDOnOXT38XCz?inline=true</a:t>
            </a:r>
            <a:r>
              <a:rPr lang="uk-UA" sz="1800" dirty="0"/>
              <a:t>  </a:t>
            </a:r>
          </a:p>
        </p:txBody>
      </p:sp>
    </p:spTree>
    <p:extLst>
      <p:ext uri="{BB962C8B-B14F-4D97-AF65-F5344CB8AC3E}">
        <p14:creationId xmlns:p14="http://schemas.microsoft.com/office/powerpoint/2010/main" val="2778882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Однією</a:t>
            </a:r>
            <a:r>
              <a:rPr lang="ru-RU" sz="1800" dirty="0"/>
              <a:t> з </a:t>
            </a:r>
            <a:r>
              <a:rPr lang="ru-RU" sz="1800" dirty="0" err="1"/>
              <a:t>найбільш</a:t>
            </a:r>
            <a:r>
              <a:rPr lang="ru-RU" sz="1800" dirty="0"/>
              <a:t> </a:t>
            </a:r>
            <a:r>
              <a:rPr lang="ru-RU" sz="1800" dirty="0" err="1"/>
              <a:t>корисних</a:t>
            </a:r>
            <a:r>
              <a:rPr lang="ru-RU" sz="1800" dirty="0"/>
              <a:t> </a:t>
            </a:r>
            <a:r>
              <a:rPr lang="ru-RU" sz="1800" dirty="0" err="1"/>
              <a:t>особливостей</a:t>
            </a:r>
            <a:r>
              <a:rPr lang="ru-RU" sz="1800" dirty="0"/>
              <a:t> </a:t>
            </a:r>
            <a:r>
              <a:rPr lang="ru-RU" sz="1800" dirty="0" err="1"/>
              <a:t>мови</a:t>
            </a:r>
            <a:r>
              <a:rPr lang="ru-RU" sz="1800" dirty="0"/>
              <a:t> C++ є </a:t>
            </a:r>
            <a:r>
              <a:rPr lang="ru-RU" sz="1800" dirty="0" err="1"/>
              <a:t>можливість</a:t>
            </a:r>
            <a:r>
              <a:rPr lang="ru-RU" sz="1800" dirty="0"/>
              <a:t> </a:t>
            </a:r>
            <a:r>
              <a:rPr lang="ru-RU" sz="1800" dirty="0" err="1"/>
              <a:t>визначати</a:t>
            </a:r>
            <a:r>
              <a:rPr lang="ru-RU" sz="1800" dirty="0"/>
              <a:t> </a:t>
            </a:r>
            <a:r>
              <a:rPr lang="ru-RU" sz="1800" dirty="0" err="1"/>
              <a:t>власні</a:t>
            </a:r>
            <a:r>
              <a:rPr lang="ru-RU" sz="1800" dirty="0"/>
              <a:t> типи </a:t>
            </a:r>
            <a:r>
              <a:rPr lang="ru-RU" sz="1800" dirty="0" err="1"/>
              <a:t>даних</a:t>
            </a:r>
            <a:r>
              <a:rPr lang="ru-RU" sz="1800" dirty="0"/>
              <a:t>, </a:t>
            </a:r>
            <a:r>
              <a:rPr lang="ru-RU" sz="1800" dirty="0" err="1"/>
              <a:t>які</a:t>
            </a:r>
            <a:r>
              <a:rPr lang="ru-RU" sz="1800" dirty="0"/>
              <a:t> </a:t>
            </a:r>
            <a:r>
              <a:rPr lang="ru-RU" sz="1800" dirty="0" err="1"/>
              <a:t>краще</a:t>
            </a:r>
            <a:r>
              <a:rPr lang="ru-RU" sz="1800" dirty="0"/>
              <a:t> </a:t>
            </a:r>
            <a:r>
              <a:rPr lang="ru-RU" sz="1800" dirty="0" err="1"/>
              <a:t>підходитимуть</a:t>
            </a:r>
            <a:r>
              <a:rPr lang="ru-RU" sz="1800" dirty="0"/>
              <a:t> для </a:t>
            </a:r>
            <a:r>
              <a:rPr lang="ru-RU" sz="1800" dirty="0" err="1"/>
              <a:t>вирішення</a:t>
            </a:r>
            <a:r>
              <a:rPr lang="ru-RU" sz="1800" dirty="0"/>
              <a:t> </a:t>
            </a:r>
            <a:r>
              <a:rPr lang="ru-RU" sz="1800" dirty="0" err="1"/>
              <a:t>конкретних</a:t>
            </a:r>
            <a:r>
              <a:rPr lang="ru-RU" sz="1800" dirty="0"/>
              <a:t> проблем. Ви </a:t>
            </a:r>
            <a:r>
              <a:rPr lang="ru-RU" sz="1800" dirty="0" err="1"/>
              <a:t>вже</a:t>
            </a:r>
            <a:r>
              <a:rPr lang="ru-RU" sz="1800" dirty="0"/>
              <a:t> </a:t>
            </a:r>
            <a:r>
              <a:rPr lang="ru-RU" sz="1800" dirty="0" err="1"/>
              <a:t>бачили</a:t>
            </a:r>
            <a:r>
              <a:rPr lang="ru-RU" sz="1800" dirty="0"/>
              <a:t>, як </a:t>
            </a:r>
            <a:r>
              <a:rPr lang="ru-RU" sz="1800" b="1" dirty="0" err="1">
                <a:highlight>
                  <a:srgbClr val="FFFF00"/>
                </a:highlight>
              </a:rPr>
              <a:t>перерахування</a:t>
            </a:r>
            <a:r>
              <a:rPr lang="ru-RU" sz="1800" dirty="0"/>
              <a:t> і </a:t>
            </a:r>
            <a:r>
              <a:rPr lang="ru-RU" sz="1800" b="1" dirty="0" err="1">
                <a:highlight>
                  <a:srgbClr val="FFFF00"/>
                </a:highlight>
              </a:rPr>
              <a:t>структури</a:t>
            </a:r>
            <a:r>
              <a:rPr lang="ru-RU" sz="1800" dirty="0"/>
              <a:t> </a:t>
            </a:r>
            <a:r>
              <a:rPr lang="ru-RU" sz="1800" dirty="0" err="1"/>
              <a:t>можуть</a:t>
            </a:r>
            <a:r>
              <a:rPr lang="ru-RU" sz="1800" dirty="0"/>
              <a:t> </a:t>
            </a:r>
            <a:r>
              <a:rPr lang="ru-RU" sz="1800" dirty="0" err="1"/>
              <a:t>використовуватися</a:t>
            </a:r>
            <a:r>
              <a:rPr lang="ru-RU" sz="1800" dirty="0"/>
              <a:t> для </a:t>
            </a:r>
            <a:r>
              <a:rPr lang="ru-RU" sz="1800" dirty="0" err="1"/>
              <a:t>створення</a:t>
            </a:r>
            <a:r>
              <a:rPr lang="ru-RU" sz="1800" dirty="0"/>
              <a:t> </a:t>
            </a:r>
            <a:r>
              <a:rPr lang="ru-RU" sz="1800" dirty="0" err="1"/>
              <a:t>власних</a:t>
            </a:r>
            <a:r>
              <a:rPr lang="ru-RU" sz="1800" dirty="0"/>
              <a:t> </a:t>
            </a:r>
            <a:r>
              <a:rPr lang="ru-RU" sz="1800" dirty="0" err="1"/>
              <a:t>користувацьких</a:t>
            </a:r>
            <a:r>
              <a:rPr lang="ru-RU" sz="1800" dirty="0"/>
              <a:t> </a:t>
            </a:r>
            <a:r>
              <a:rPr lang="ru-RU" sz="1800" dirty="0" err="1"/>
              <a:t>типів</a:t>
            </a:r>
            <a:r>
              <a:rPr lang="ru-RU" sz="1800" dirty="0"/>
              <a:t> </a:t>
            </a:r>
            <a:r>
              <a:rPr lang="ru-RU" sz="1800" dirty="0" err="1"/>
              <a:t>даних</a:t>
            </a:r>
            <a:r>
              <a:rPr lang="ru-RU" sz="1800" dirty="0"/>
              <a:t>. </a:t>
            </a:r>
            <a:r>
              <a:rPr lang="ru-RU" sz="1800" dirty="0" err="1"/>
              <a:t>Наприклад</a:t>
            </a:r>
            <a:r>
              <a:rPr lang="ru-RU" sz="1800" dirty="0"/>
              <a:t>, структура для </a:t>
            </a:r>
            <a:r>
              <a:rPr lang="ru-RU" sz="1800" dirty="0" err="1"/>
              <a:t>зберігання</a:t>
            </a:r>
            <a:r>
              <a:rPr lang="ru-RU" sz="1800" dirty="0"/>
              <a:t> </a:t>
            </a:r>
            <a:r>
              <a:rPr lang="ru-RU" sz="1800" dirty="0" err="1"/>
              <a:t>дати</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FFFF00"/>
                </a:highlight>
              </a:rPr>
              <a:t>Перерахування</a:t>
            </a:r>
            <a:r>
              <a:rPr lang="ru-RU" sz="1800" dirty="0"/>
              <a:t> та </a:t>
            </a:r>
            <a:r>
              <a:rPr lang="ru-RU" sz="1800" b="1" dirty="0" err="1">
                <a:highlight>
                  <a:srgbClr val="FFFF00"/>
                </a:highlight>
              </a:rPr>
              <a:t>структури</a:t>
            </a:r>
            <a:r>
              <a:rPr lang="ru-RU" sz="1800" dirty="0"/>
              <a:t> — </a:t>
            </a:r>
            <a:r>
              <a:rPr lang="ru-RU" sz="1800" dirty="0" err="1"/>
              <a:t>це</a:t>
            </a:r>
            <a:r>
              <a:rPr lang="ru-RU" sz="1800" dirty="0"/>
              <a:t> </a:t>
            </a:r>
            <a:r>
              <a:rPr lang="ru-RU" sz="1800" dirty="0" err="1"/>
              <a:t>традиційний</a:t>
            </a:r>
            <a:r>
              <a:rPr lang="ru-RU" sz="1800" dirty="0"/>
              <a:t> (НЕ </a:t>
            </a:r>
            <a:r>
              <a:rPr lang="ru-RU" sz="1800" dirty="0" err="1"/>
              <a:t>об’єктно-орієнтований</a:t>
            </a:r>
            <a:r>
              <a:rPr lang="ru-RU" sz="1800" dirty="0"/>
              <a:t>) </a:t>
            </a:r>
            <a:r>
              <a:rPr lang="ru-RU" sz="1800" dirty="0" err="1"/>
              <a:t>світ</a:t>
            </a:r>
            <a:r>
              <a:rPr lang="ru-RU" sz="1800" dirty="0"/>
              <a:t> </a:t>
            </a:r>
            <a:r>
              <a:rPr lang="ru-RU" sz="1800" dirty="0" err="1"/>
              <a:t>програмування</a:t>
            </a:r>
            <a:r>
              <a:rPr lang="ru-RU" sz="1800" dirty="0"/>
              <a:t>, в </a:t>
            </a:r>
            <a:r>
              <a:rPr lang="ru-RU" sz="1800" dirty="0" err="1"/>
              <a:t>якому</a:t>
            </a:r>
            <a:r>
              <a:rPr lang="ru-RU" sz="1800" dirty="0"/>
              <a:t> ми </a:t>
            </a:r>
            <a:r>
              <a:rPr lang="ru-RU" sz="1800" dirty="0" err="1"/>
              <a:t>можемо</a:t>
            </a:r>
            <a:r>
              <a:rPr lang="ru-RU" sz="1800" dirty="0"/>
              <a:t> </a:t>
            </a:r>
            <a:r>
              <a:rPr lang="ru-RU" sz="1800" dirty="0" err="1"/>
              <a:t>тільки</a:t>
            </a:r>
            <a:r>
              <a:rPr lang="ru-RU" sz="1800" dirty="0"/>
              <a:t> </a:t>
            </a:r>
            <a:r>
              <a:rPr lang="ru-RU" sz="1800" dirty="0" err="1"/>
              <a:t>зберігати</a:t>
            </a:r>
            <a:r>
              <a:rPr lang="ru-RU" sz="1800" dirty="0"/>
              <a:t> </a:t>
            </a:r>
            <a:r>
              <a:rPr lang="ru-RU" sz="1800" dirty="0" err="1"/>
              <a:t>дані</a:t>
            </a:r>
            <a:r>
              <a:rPr lang="ru-RU" sz="1800" dirty="0"/>
              <a:t>. У C++11 ми </a:t>
            </a:r>
            <a:r>
              <a:rPr lang="ru-RU" sz="1800" dirty="0" err="1"/>
              <a:t>можемо</a:t>
            </a:r>
            <a:r>
              <a:rPr lang="ru-RU" sz="1800" dirty="0"/>
              <a:t> </a:t>
            </a:r>
            <a:r>
              <a:rPr lang="ru-RU" sz="1800" dirty="0" err="1"/>
              <a:t>створити</a:t>
            </a:r>
            <a:r>
              <a:rPr lang="ru-RU" sz="1800" dirty="0"/>
              <a:t> і </a:t>
            </a:r>
            <a:r>
              <a:rPr lang="ru-RU" sz="1800" dirty="0" err="1"/>
              <a:t>ініціалізувати</a:t>
            </a:r>
            <a:r>
              <a:rPr lang="ru-RU" sz="1800" dirty="0"/>
              <a:t> структуру </a:t>
            </a:r>
            <a:r>
              <a:rPr lang="ru-RU" sz="1800" dirty="0" err="1"/>
              <a:t>наступним</a:t>
            </a:r>
            <a:r>
              <a:rPr lang="ru-RU" sz="1800" dirty="0"/>
              <a:t> чином:</a:t>
            </a:r>
            <a:endParaRPr lang="uk-UA" sz="1800" dirty="0"/>
          </a:p>
        </p:txBody>
      </p:sp>
      <p:pic>
        <p:nvPicPr>
          <p:cNvPr id="5" name="Рисунок 4">
            <a:extLst>
              <a:ext uri="{FF2B5EF4-FFF2-40B4-BE49-F238E27FC236}">
                <a16:creationId xmlns:a16="http://schemas.microsoft.com/office/drawing/2014/main" id="{C0BFADF6-8D81-4CD3-A0C2-6D2E868CC76E}"/>
              </a:ext>
            </a:extLst>
          </p:cNvPr>
          <p:cNvPicPr>
            <a:picLocks noChangeAspect="1"/>
          </p:cNvPicPr>
          <p:nvPr/>
        </p:nvPicPr>
        <p:blipFill>
          <a:blip r:embed="rId2"/>
          <a:stretch>
            <a:fillRect/>
          </a:stretch>
        </p:blipFill>
        <p:spPr>
          <a:xfrm>
            <a:off x="4196209" y="2133490"/>
            <a:ext cx="3799580" cy="2125993"/>
          </a:xfrm>
          <a:prstGeom prst="rect">
            <a:avLst/>
          </a:prstGeom>
        </p:spPr>
      </p:pic>
      <p:pic>
        <p:nvPicPr>
          <p:cNvPr id="9" name="Рисунок 8">
            <a:extLst>
              <a:ext uri="{FF2B5EF4-FFF2-40B4-BE49-F238E27FC236}">
                <a16:creationId xmlns:a16="http://schemas.microsoft.com/office/drawing/2014/main" id="{184E65CF-4565-44CF-8D98-4664E8C3A42B}"/>
              </a:ext>
            </a:extLst>
          </p:cNvPr>
          <p:cNvPicPr>
            <a:picLocks noChangeAspect="1"/>
          </p:cNvPicPr>
          <p:nvPr/>
        </p:nvPicPr>
        <p:blipFill>
          <a:blip r:embed="rId3"/>
          <a:stretch>
            <a:fillRect/>
          </a:stretch>
        </p:blipFill>
        <p:spPr>
          <a:xfrm>
            <a:off x="1697619" y="5558365"/>
            <a:ext cx="8796759" cy="883885"/>
          </a:xfrm>
          <a:prstGeom prst="rect">
            <a:avLst/>
          </a:prstGeom>
        </p:spPr>
      </p:pic>
    </p:spTree>
    <p:extLst>
      <p:ext uri="{BB962C8B-B14F-4D97-AF65-F5344CB8AC3E}">
        <p14:creationId xmlns:p14="http://schemas.microsoft.com/office/powerpoint/2010/main" val="756868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Для </a:t>
            </a:r>
            <a:r>
              <a:rPr lang="ru-RU" sz="1800" dirty="0" err="1"/>
              <a:t>виводу</a:t>
            </a:r>
            <a:r>
              <a:rPr lang="ru-RU" sz="1800" dirty="0"/>
              <a:t> </a:t>
            </a:r>
            <a:r>
              <a:rPr lang="ru-RU" sz="1800" dirty="0" err="1"/>
              <a:t>дати</a:t>
            </a:r>
            <a:r>
              <a:rPr lang="ru-RU" sz="1800" dirty="0"/>
              <a:t> на </a:t>
            </a:r>
            <a:r>
              <a:rPr lang="ru-RU" sz="1800" dirty="0" err="1"/>
              <a:t>екран</a:t>
            </a:r>
            <a:r>
              <a:rPr lang="ru-RU" sz="1800" dirty="0"/>
              <a:t> (</a:t>
            </a:r>
            <a:r>
              <a:rPr lang="ru-RU" sz="1800" dirty="0" err="1"/>
              <a:t>що</a:t>
            </a:r>
            <a:r>
              <a:rPr lang="ru-RU" sz="1800" dirty="0"/>
              <a:t> </a:t>
            </a:r>
            <a:r>
              <a:rPr lang="ru-RU" sz="1800" dirty="0" err="1"/>
              <a:t>може</a:t>
            </a:r>
            <a:r>
              <a:rPr lang="ru-RU" sz="1800" dirty="0"/>
              <a:t> </a:t>
            </a:r>
            <a:r>
              <a:rPr lang="ru-RU" sz="1800" dirty="0" err="1"/>
              <a:t>знадобитися</a:t>
            </a:r>
            <a:r>
              <a:rPr lang="ru-RU" sz="1800" dirty="0"/>
              <a:t> не раз і не два) </a:t>
            </a:r>
            <a:r>
              <a:rPr lang="ru-RU" sz="1800" dirty="0" err="1"/>
              <a:t>хорошою</a:t>
            </a:r>
            <a:r>
              <a:rPr lang="ru-RU" sz="1800" dirty="0"/>
              <a:t> </a:t>
            </a:r>
            <a:r>
              <a:rPr lang="ru-RU" sz="1800" dirty="0" err="1"/>
              <a:t>ідеєю</a:t>
            </a:r>
            <a:r>
              <a:rPr lang="ru-RU" sz="1800" dirty="0"/>
              <a:t> буде </a:t>
            </a:r>
            <a:r>
              <a:rPr lang="ru-RU" sz="1800" b="1" dirty="0" err="1">
                <a:highlight>
                  <a:srgbClr val="FFFF00"/>
                </a:highlight>
              </a:rPr>
              <a:t>написати</a:t>
            </a:r>
            <a:r>
              <a:rPr lang="ru-RU" sz="1800" b="1" dirty="0">
                <a:highlight>
                  <a:srgbClr val="FFFF00"/>
                </a:highlight>
              </a:rPr>
              <a:t> </a:t>
            </a:r>
            <a:r>
              <a:rPr lang="ru-RU" sz="1800" b="1" dirty="0" err="1">
                <a:highlight>
                  <a:srgbClr val="FFFF00"/>
                </a:highlight>
              </a:rPr>
              <a:t>окрему</a:t>
            </a:r>
            <a:r>
              <a:rPr lang="ru-RU" sz="1800" b="1" dirty="0">
                <a:highlight>
                  <a:srgbClr val="FFFF00"/>
                </a:highlight>
              </a:rPr>
              <a:t> </a:t>
            </a:r>
            <a:r>
              <a:rPr lang="ru-RU" sz="1800" b="1" dirty="0" err="1">
                <a:highlight>
                  <a:srgbClr val="FFFF00"/>
                </a:highlight>
              </a:rPr>
              <a:t>функцію</a:t>
            </a:r>
            <a:r>
              <a:rPr lang="ru-RU" sz="1800" dirty="0"/>
              <a:t>, </a:t>
            </a:r>
            <a:r>
              <a:rPr lang="ru-RU" sz="1800" dirty="0" err="1"/>
              <a:t>наприклад</a:t>
            </a:r>
            <a:r>
              <a:rPr lang="ru-RU" sz="1800" dirty="0"/>
              <a:t>:</a:t>
            </a:r>
            <a:endParaRPr lang="uk-UA" sz="1800" dirty="0"/>
          </a:p>
        </p:txBody>
      </p:sp>
      <p:pic>
        <p:nvPicPr>
          <p:cNvPr id="5" name="Рисунок 4">
            <a:extLst>
              <a:ext uri="{FF2B5EF4-FFF2-40B4-BE49-F238E27FC236}">
                <a16:creationId xmlns:a16="http://schemas.microsoft.com/office/drawing/2014/main" id="{A8131EC8-C822-400A-A652-3A4B0E646CD6}"/>
              </a:ext>
            </a:extLst>
          </p:cNvPr>
          <p:cNvPicPr>
            <a:picLocks noChangeAspect="1"/>
          </p:cNvPicPr>
          <p:nvPr/>
        </p:nvPicPr>
        <p:blipFill>
          <a:blip r:embed="rId2"/>
          <a:stretch>
            <a:fillRect/>
          </a:stretch>
        </p:blipFill>
        <p:spPr>
          <a:xfrm>
            <a:off x="2519756" y="1747342"/>
            <a:ext cx="7152486" cy="5110657"/>
          </a:xfrm>
          <a:prstGeom prst="rect">
            <a:avLst/>
          </a:prstGeom>
        </p:spPr>
      </p:pic>
      <p:pic>
        <p:nvPicPr>
          <p:cNvPr id="7" name="Рисунок 6">
            <a:extLst>
              <a:ext uri="{FF2B5EF4-FFF2-40B4-BE49-F238E27FC236}">
                <a16:creationId xmlns:a16="http://schemas.microsoft.com/office/drawing/2014/main" id="{F9094409-A797-4863-88A8-882773D36B8C}"/>
              </a:ext>
            </a:extLst>
          </p:cNvPr>
          <p:cNvPicPr>
            <a:picLocks noChangeAspect="1"/>
          </p:cNvPicPr>
          <p:nvPr/>
        </p:nvPicPr>
        <p:blipFill>
          <a:blip r:embed="rId3"/>
          <a:stretch>
            <a:fillRect/>
          </a:stretch>
        </p:blipFill>
        <p:spPr>
          <a:xfrm>
            <a:off x="7946342" y="6287314"/>
            <a:ext cx="1438476" cy="428685"/>
          </a:xfrm>
          <a:prstGeom prst="rect">
            <a:avLst/>
          </a:prstGeom>
        </p:spPr>
      </p:pic>
    </p:spTree>
    <p:extLst>
      <p:ext uri="{BB962C8B-B14F-4D97-AF65-F5344CB8AC3E}">
        <p14:creationId xmlns:p14="http://schemas.microsoft.com/office/powerpoint/2010/main" val="108442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 об’єктно-орієнтованому програмуванні типи даних можуть містити не тільки дані, але і функції, які працюватимуть з цими даними</a:t>
            </a:r>
            <a:r>
              <a:rPr lang="uk-UA" sz="1800" dirty="0"/>
              <a:t>. Для визначення такого типу даних в мові </a:t>
            </a:r>
            <a:r>
              <a:rPr lang="en-US" sz="1800" dirty="0"/>
              <a:t>C++ </a:t>
            </a:r>
            <a:r>
              <a:rPr lang="uk-UA" sz="1800" dirty="0"/>
              <a:t>використовується ключове слово </a:t>
            </a:r>
            <a:r>
              <a:rPr lang="en-US" sz="1800" dirty="0">
                <a:solidFill>
                  <a:schemeClr val="accent5">
                    <a:lumMod val="75000"/>
                  </a:schemeClr>
                </a:solidFill>
                <a:latin typeface="Consolas" panose="020B0609020204030204" pitchFamily="49" charset="0"/>
              </a:rPr>
              <a:t>class</a:t>
            </a:r>
            <a:r>
              <a:rPr lang="en-US" sz="1800" dirty="0"/>
              <a:t>. </a:t>
            </a:r>
            <a:r>
              <a:rPr lang="uk-UA" sz="1800" dirty="0"/>
              <a:t>Використання ключового слова </a:t>
            </a:r>
            <a:r>
              <a:rPr lang="en-US" sz="1800" dirty="0">
                <a:solidFill>
                  <a:schemeClr val="accent5">
                    <a:lumMod val="75000"/>
                  </a:schemeClr>
                </a:solidFill>
                <a:latin typeface="Consolas" panose="020B0609020204030204" pitchFamily="49" charset="0"/>
              </a:rPr>
              <a:t>class</a:t>
            </a:r>
            <a:r>
              <a:rPr lang="en-US" sz="1800" dirty="0"/>
              <a:t> </a:t>
            </a:r>
            <a:r>
              <a:rPr lang="uk-UA" sz="1800" b="1" dirty="0">
                <a:highlight>
                  <a:srgbClr val="00FF00"/>
                </a:highlight>
              </a:rPr>
              <a:t>визначає новий користувацький тип даних</a:t>
            </a:r>
            <a:r>
              <a:rPr lang="uk-UA" sz="1800" dirty="0"/>
              <a:t> — клас.</a:t>
            </a:r>
          </a:p>
          <a:p>
            <a:pPr marL="540000" indent="360000">
              <a:lnSpc>
                <a:spcPct val="150000"/>
              </a:lnSpc>
              <a:spcBef>
                <a:spcPts val="0"/>
              </a:spcBef>
              <a:buNone/>
            </a:pPr>
            <a:r>
              <a:rPr lang="uk-UA" sz="1800" dirty="0"/>
              <a:t>У мові </a:t>
            </a:r>
            <a:r>
              <a:rPr lang="en-US" sz="1800" dirty="0"/>
              <a:t>C++ </a:t>
            </a:r>
            <a:r>
              <a:rPr lang="uk-UA" sz="1800" dirty="0"/>
              <a:t>класи дуже схожі на структури, за винятком того, що </a:t>
            </a:r>
            <a:r>
              <a:rPr lang="uk-UA" sz="1800" b="1" dirty="0">
                <a:highlight>
                  <a:srgbClr val="00FF00"/>
                </a:highlight>
              </a:rPr>
              <a:t>вони забезпечують набагато більшу потужність і гнучкість</a:t>
            </a:r>
            <a:r>
              <a:rPr lang="uk-UA" sz="1800" dirty="0"/>
              <a:t>. </a:t>
            </a:r>
            <a:r>
              <a:rPr lang="uk-UA" sz="1800" b="1" dirty="0">
                <a:highlight>
                  <a:srgbClr val="FFFF00"/>
                </a:highlight>
              </a:rPr>
              <a:t>Фактично, наступна структура і клас ідентичні за функціоналом</a:t>
            </a:r>
            <a:r>
              <a:rPr lang="uk-UA" sz="1800" dirty="0"/>
              <a:t>:</a:t>
            </a:r>
          </a:p>
        </p:txBody>
      </p:sp>
      <p:pic>
        <p:nvPicPr>
          <p:cNvPr id="5" name="Рисунок 4">
            <a:extLst>
              <a:ext uri="{FF2B5EF4-FFF2-40B4-BE49-F238E27FC236}">
                <a16:creationId xmlns:a16="http://schemas.microsoft.com/office/drawing/2014/main" id="{487F551C-0481-4E3F-BD08-38C4DC029786}"/>
              </a:ext>
            </a:extLst>
          </p:cNvPr>
          <p:cNvPicPr>
            <a:picLocks noChangeAspect="1"/>
          </p:cNvPicPr>
          <p:nvPr/>
        </p:nvPicPr>
        <p:blipFill>
          <a:blip r:embed="rId2"/>
          <a:stretch>
            <a:fillRect/>
          </a:stretch>
        </p:blipFill>
        <p:spPr>
          <a:xfrm>
            <a:off x="4563920" y="3429000"/>
            <a:ext cx="3064159" cy="3429001"/>
          </a:xfrm>
          <a:prstGeom prst="rect">
            <a:avLst/>
          </a:prstGeom>
        </p:spPr>
      </p:pic>
    </p:spTree>
    <p:extLst>
      <p:ext uri="{BB962C8B-B14F-4D97-AF65-F5344CB8AC3E}">
        <p14:creationId xmlns:p14="http://schemas.microsoft.com/office/powerpoint/2010/main" val="1623838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Єдиною істотною відмінністю тут є </a:t>
            </a:r>
            <a:r>
              <a:rPr lang="en-US" sz="1800" dirty="0">
                <a:solidFill>
                  <a:schemeClr val="accent5">
                    <a:lumMod val="75000"/>
                  </a:schemeClr>
                </a:solidFill>
                <a:latin typeface="Consolas" panose="020B0609020204030204" pitchFamily="49" charset="0"/>
              </a:rPr>
              <a:t>public</a:t>
            </a:r>
            <a:r>
              <a:rPr lang="en-US" sz="1800" dirty="0"/>
              <a:t> — </a:t>
            </a:r>
            <a:r>
              <a:rPr lang="uk-UA" sz="1800" dirty="0"/>
              <a:t>ключове слово в класі (про нього ми поговоримо детально пізніше).</a:t>
            </a:r>
          </a:p>
          <a:p>
            <a:pPr marL="540000" indent="360000">
              <a:lnSpc>
                <a:spcPct val="150000"/>
              </a:lnSpc>
              <a:spcBef>
                <a:spcPts val="0"/>
              </a:spcBef>
              <a:buNone/>
            </a:pPr>
            <a:r>
              <a:rPr lang="uk-UA" sz="1800" dirty="0"/>
              <a:t>Так само, як і оголошення структури, </a:t>
            </a:r>
            <a:r>
              <a:rPr lang="uk-UA" sz="1800" b="1" dirty="0">
                <a:highlight>
                  <a:srgbClr val="00FF00"/>
                </a:highlight>
              </a:rPr>
              <a:t>оголошення класу не призводить до виділення будь-якої пам’яті</a:t>
            </a:r>
            <a:r>
              <a:rPr lang="uk-UA" sz="1800" dirty="0"/>
              <a:t>. Для використання класу потрібно оголосити змінну цього типу класу:</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У мові </a:t>
            </a:r>
            <a:r>
              <a:rPr lang="en-US" sz="1800" b="1" dirty="0">
                <a:highlight>
                  <a:srgbClr val="00FF00"/>
                </a:highlight>
              </a:rPr>
              <a:t>C++ </a:t>
            </a:r>
            <a:r>
              <a:rPr lang="uk-UA" sz="1800" b="1" dirty="0">
                <a:highlight>
                  <a:srgbClr val="00FF00"/>
                </a:highlight>
              </a:rPr>
              <a:t>змінна класу називається екземпляром (або “об’єктом”) класу</a:t>
            </a:r>
            <a:r>
              <a:rPr lang="uk-UA" sz="1800" dirty="0"/>
              <a:t>. Точно так же, як визначення змінної фундаментального типу даних (наприклад, </a:t>
            </a:r>
            <a:r>
              <a:rPr lang="en-US" sz="1800" dirty="0">
                <a:solidFill>
                  <a:schemeClr val="accent5">
                    <a:lumMod val="75000"/>
                  </a:schemeClr>
                </a:solidFill>
                <a:latin typeface="Consolas" panose="020B0609020204030204" pitchFamily="49" charset="0"/>
              </a:rPr>
              <a:t>int x</a:t>
            </a:r>
            <a:r>
              <a:rPr lang="en-US" sz="1800" dirty="0"/>
              <a:t>) </a:t>
            </a:r>
            <a:r>
              <a:rPr lang="uk-UA" sz="1800" dirty="0"/>
              <a:t>призводить до виділення пам’яті для цієї змінної, так само і створення об’єкта класу (наприклад</a:t>
            </a: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DateClass</a:t>
            </a:r>
            <a:r>
              <a:rPr lang="en-US" sz="1800" dirty="0">
                <a:solidFill>
                  <a:schemeClr val="accent5">
                    <a:lumMod val="75000"/>
                  </a:schemeClr>
                </a:solidFill>
                <a:latin typeface="Consolas" panose="020B0609020204030204" pitchFamily="49" charset="0"/>
              </a:rPr>
              <a:t> today</a:t>
            </a:r>
            <a:r>
              <a:rPr lang="en-US" sz="1800" dirty="0"/>
              <a:t>) </a:t>
            </a:r>
            <a:r>
              <a:rPr lang="uk-UA" sz="1800" b="1" dirty="0">
                <a:highlight>
                  <a:srgbClr val="00FFFF"/>
                </a:highlight>
              </a:rPr>
              <a:t>призводить до виділення пам’яті для цього об’єкта</a:t>
            </a:r>
            <a:r>
              <a:rPr lang="uk-UA" sz="1800" dirty="0"/>
              <a:t>.</a:t>
            </a:r>
          </a:p>
        </p:txBody>
      </p:sp>
      <p:pic>
        <p:nvPicPr>
          <p:cNvPr id="6" name="Рисунок 5">
            <a:extLst>
              <a:ext uri="{FF2B5EF4-FFF2-40B4-BE49-F238E27FC236}">
                <a16:creationId xmlns:a16="http://schemas.microsoft.com/office/drawing/2014/main" id="{4C9D7789-29C3-4070-B466-9D9B1DCD56E4}"/>
              </a:ext>
            </a:extLst>
          </p:cNvPr>
          <p:cNvPicPr>
            <a:picLocks noChangeAspect="1"/>
          </p:cNvPicPr>
          <p:nvPr/>
        </p:nvPicPr>
        <p:blipFill>
          <a:blip r:embed="rId2"/>
          <a:stretch>
            <a:fillRect/>
          </a:stretch>
        </p:blipFill>
        <p:spPr>
          <a:xfrm>
            <a:off x="2206905" y="2647460"/>
            <a:ext cx="7778187" cy="781540"/>
          </a:xfrm>
          <a:prstGeom prst="rect">
            <a:avLst/>
          </a:prstGeom>
        </p:spPr>
      </p:pic>
    </p:spTree>
    <p:extLst>
      <p:ext uri="{BB962C8B-B14F-4D97-AF65-F5344CB8AC3E}">
        <p14:creationId xmlns:p14="http://schemas.microsoft.com/office/powerpoint/2010/main" val="1784621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Методи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Крім зберігання даних, </a:t>
            </a:r>
            <a:r>
              <a:rPr lang="uk-UA" sz="1800" b="1" dirty="0">
                <a:highlight>
                  <a:srgbClr val="00FF00"/>
                </a:highlight>
              </a:rPr>
              <a:t>класи можуть містити і функції</a:t>
            </a:r>
            <a:r>
              <a:rPr lang="uk-UA" sz="1800" dirty="0"/>
              <a:t>! Функції, визначені всередині класу, називаються </a:t>
            </a:r>
            <a:r>
              <a:rPr lang="uk-UA" sz="1800" b="1" dirty="0">
                <a:highlight>
                  <a:srgbClr val="00FF00"/>
                </a:highlight>
              </a:rPr>
              <a:t>методами</a:t>
            </a:r>
            <a:r>
              <a:rPr lang="uk-UA" sz="1800" dirty="0"/>
              <a:t>. </a:t>
            </a:r>
            <a:r>
              <a:rPr lang="uk-UA" sz="1800" b="1" dirty="0">
                <a:highlight>
                  <a:srgbClr val="FFFF00"/>
                </a:highlight>
              </a:rPr>
              <a:t>Методи можуть бути визначені, як всередині, так і поза класом</a:t>
            </a:r>
            <a:r>
              <a:rPr lang="uk-UA" sz="1800" dirty="0"/>
              <a:t>. Поки що ми будемо визначати їх всередині класу (для простоти), як визначити їх поза класом — розглянемо трохи пізніше.</a:t>
            </a:r>
          </a:p>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Date</a:t>
            </a:r>
            <a:r>
              <a:rPr lang="en-US" sz="1800" dirty="0"/>
              <a:t> </a:t>
            </a:r>
            <a:r>
              <a:rPr lang="uk-UA" sz="1800" dirty="0"/>
              <a:t>з методом виводу дати:</a:t>
            </a:r>
          </a:p>
        </p:txBody>
      </p:sp>
      <p:pic>
        <p:nvPicPr>
          <p:cNvPr id="5" name="Рисунок 4">
            <a:extLst>
              <a:ext uri="{FF2B5EF4-FFF2-40B4-BE49-F238E27FC236}">
                <a16:creationId xmlns:a16="http://schemas.microsoft.com/office/drawing/2014/main" id="{177BAAFC-21A2-40E5-9B38-E98189081900}"/>
              </a:ext>
            </a:extLst>
          </p:cNvPr>
          <p:cNvPicPr>
            <a:picLocks noChangeAspect="1"/>
          </p:cNvPicPr>
          <p:nvPr/>
        </p:nvPicPr>
        <p:blipFill>
          <a:blip r:embed="rId2"/>
          <a:stretch>
            <a:fillRect/>
          </a:stretch>
        </p:blipFill>
        <p:spPr>
          <a:xfrm>
            <a:off x="2577295" y="2948924"/>
            <a:ext cx="7037408" cy="3761814"/>
          </a:xfrm>
          <a:prstGeom prst="rect">
            <a:avLst/>
          </a:prstGeom>
        </p:spPr>
      </p:pic>
    </p:spTree>
    <p:extLst>
      <p:ext uri="{BB962C8B-B14F-4D97-AF65-F5344CB8AC3E}">
        <p14:creationId xmlns:p14="http://schemas.microsoft.com/office/powerpoint/2010/main" val="496871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Методи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Точно так же, як до </a:t>
            </a:r>
            <a:r>
              <a:rPr lang="ru-RU" sz="1800" dirty="0" err="1"/>
              <a:t>членів</a:t>
            </a:r>
            <a:r>
              <a:rPr lang="ru-RU" sz="1800" dirty="0"/>
              <a:t> </a:t>
            </a:r>
            <a:r>
              <a:rPr lang="ru-RU" sz="1800" dirty="0" err="1"/>
              <a:t>структури</a:t>
            </a:r>
            <a:r>
              <a:rPr lang="ru-RU" sz="1800" dirty="0"/>
              <a:t>, так і до </a:t>
            </a:r>
            <a:r>
              <a:rPr lang="ru-RU" sz="1800" dirty="0" err="1"/>
              <a:t>членів</a:t>
            </a:r>
            <a:r>
              <a:rPr lang="ru-RU" sz="1800" dirty="0"/>
              <a:t> (</a:t>
            </a:r>
            <a:r>
              <a:rPr lang="ru-RU" sz="1800" dirty="0" err="1"/>
              <a:t>змінних</a:t>
            </a:r>
            <a:r>
              <a:rPr lang="ru-RU" sz="1800" dirty="0"/>
              <a:t> і </a:t>
            </a:r>
            <a:r>
              <a:rPr lang="ru-RU" sz="1800" dirty="0" err="1"/>
              <a:t>функцій</a:t>
            </a:r>
            <a:r>
              <a:rPr lang="ru-RU" sz="1800" dirty="0"/>
              <a:t>) </a:t>
            </a:r>
            <a:r>
              <a:rPr lang="ru-RU" sz="1800" dirty="0" err="1"/>
              <a:t>класу</a:t>
            </a:r>
            <a:r>
              <a:rPr lang="ru-RU" sz="1800" dirty="0"/>
              <a:t> доступ </a:t>
            </a:r>
            <a:r>
              <a:rPr lang="ru-RU" sz="1800" dirty="0" err="1"/>
              <a:t>здійснюється</a:t>
            </a:r>
            <a:r>
              <a:rPr lang="ru-RU" sz="1800" dirty="0"/>
              <a:t> через </a:t>
            </a:r>
            <a:r>
              <a:rPr lang="ru-RU" sz="1800" b="1" dirty="0">
                <a:highlight>
                  <a:srgbClr val="00FF00"/>
                </a:highlight>
              </a:rPr>
              <a:t>оператор </a:t>
            </a:r>
            <a:r>
              <a:rPr lang="ru-RU" sz="1800" b="1" dirty="0" err="1">
                <a:highlight>
                  <a:srgbClr val="00FF00"/>
                </a:highlight>
              </a:rPr>
              <a:t>вибору</a:t>
            </a:r>
            <a:r>
              <a:rPr lang="ru-RU" sz="1800" b="1" dirty="0">
                <a:highlight>
                  <a:srgbClr val="00FF00"/>
                </a:highlight>
              </a:rPr>
              <a:t> </a:t>
            </a:r>
            <a:r>
              <a:rPr lang="ru-RU" sz="1800" b="1" dirty="0" err="1">
                <a:highlight>
                  <a:srgbClr val="00FF00"/>
                </a:highlight>
              </a:rPr>
              <a:t>членів</a:t>
            </a:r>
            <a:r>
              <a:rPr lang="ru-RU" sz="1800" b="1" dirty="0">
                <a:highlight>
                  <a:srgbClr val="00FF00"/>
                </a:highlight>
              </a:rPr>
              <a:t> </a:t>
            </a:r>
            <a:r>
              <a:rPr lang="ru-RU" sz="1800" dirty="0"/>
              <a:t>(</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6" name="Рисунок 5">
            <a:extLst>
              <a:ext uri="{FF2B5EF4-FFF2-40B4-BE49-F238E27FC236}">
                <a16:creationId xmlns:a16="http://schemas.microsoft.com/office/drawing/2014/main" id="{2B32A95D-2546-4A99-96AB-D8667EB71D60}"/>
              </a:ext>
            </a:extLst>
          </p:cNvPr>
          <p:cNvPicPr>
            <a:picLocks noChangeAspect="1"/>
          </p:cNvPicPr>
          <p:nvPr/>
        </p:nvPicPr>
        <p:blipFill>
          <a:blip r:embed="rId2"/>
          <a:stretch>
            <a:fillRect/>
          </a:stretch>
        </p:blipFill>
        <p:spPr>
          <a:xfrm>
            <a:off x="1518211" y="1790424"/>
            <a:ext cx="9155575" cy="4903329"/>
          </a:xfrm>
          <a:prstGeom prst="rect">
            <a:avLst/>
          </a:prstGeom>
        </p:spPr>
      </p:pic>
      <p:pic>
        <p:nvPicPr>
          <p:cNvPr id="8" name="Рисунок 7">
            <a:extLst>
              <a:ext uri="{FF2B5EF4-FFF2-40B4-BE49-F238E27FC236}">
                <a16:creationId xmlns:a16="http://schemas.microsoft.com/office/drawing/2014/main" id="{B6177FE1-4F79-46EE-93A8-3A002081AE67}"/>
              </a:ext>
            </a:extLst>
          </p:cNvPr>
          <p:cNvPicPr>
            <a:picLocks noChangeAspect="1"/>
          </p:cNvPicPr>
          <p:nvPr/>
        </p:nvPicPr>
        <p:blipFill>
          <a:blip r:embed="rId3"/>
          <a:stretch>
            <a:fillRect/>
          </a:stretch>
        </p:blipFill>
        <p:spPr>
          <a:xfrm>
            <a:off x="8849883" y="6075691"/>
            <a:ext cx="1552792" cy="466790"/>
          </a:xfrm>
          <a:prstGeom prst="rect">
            <a:avLst/>
          </a:prstGeom>
        </p:spPr>
      </p:pic>
    </p:spTree>
    <p:extLst>
      <p:ext uri="{BB962C8B-B14F-4D97-AF65-F5344CB8AC3E}">
        <p14:creationId xmlns:p14="http://schemas.microsoft.com/office/powerpoint/2010/main" val="2240230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Методи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як ця програма схожа на вищенаведену програму, де використовується структура. Однак є кілька відмінностей. У версії </a:t>
            </a:r>
            <a:r>
              <a:rPr lang="en-US" sz="1800" dirty="0" err="1">
                <a:solidFill>
                  <a:schemeClr val="accent5">
                    <a:lumMod val="75000"/>
                  </a:schemeClr>
                </a:solidFill>
                <a:latin typeface="Consolas" panose="020B0609020204030204" pitchFamily="49" charset="0"/>
              </a:rPr>
              <a:t>DateStruct</a:t>
            </a:r>
            <a:r>
              <a:rPr lang="en-US" sz="1800" dirty="0"/>
              <a:t> </a:t>
            </a:r>
            <a:r>
              <a:rPr lang="uk-UA" sz="1800" dirty="0"/>
              <a:t>нам потрібно було передати змінну структури безпосередньо в функцію </a:t>
            </a:r>
            <a:r>
              <a:rPr lang="en-US" sz="1800" dirty="0">
                <a:solidFill>
                  <a:schemeClr val="accent5">
                    <a:lumMod val="75000"/>
                  </a:schemeClr>
                </a:solidFill>
                <a:latin typeface="Consolas" panose="020B0609020204030204" pitchFamily="49" charset="0"/>
              </a:rPr>
              <a:t>print()</a:t>
            </a:r>
            <a:r>
              <a:rPr lang="en-US" sz="1800" dirty="0">
                <a:solidFill>
                  <a:schemeClr val="accent5">
                    <a:lumMod val="75000"/>
                  </a:schemeClr>
                </a:solidFill>
              </a:rPr>
              <a:t> </a:t>
            </a:r>
            <a:r>
              <a:rPr lang="uk-UA" sz="1800" dirty="0"/>
              <a:t>в якості параметра. Якби ми цього не зробили, то функція </a:t>
            </a:r>
            <a:r>
              <a:rPr lang="en-US" sz="1800" dirty="0">
                <a:solidFill>
                  <a:schemeClr val="accent5">
                    <a:lumMod val="75000"/>
                  </a:schemeClr>
                </a:solidFill>
                <a:latin typeface="Consolas" panose="020B0609020204030204" pitchFamily="49" charset="0"/>
              </a:rPr>
              <a:t>print()</a:t>
            </a:r>
            <a:r>
              <a:rPr lang="en-US" sz="1800" dirty="0">
                <a:solidFill>
                  <a:schemeClr val="accent5">
                    <a:lumMod val="75000"/>
                  </a:schemeClr>
                </a:solidFill>
              </a:rPr>
              <a:t> </a:t>
            </a:r>
            <a:r>
              <a:rPr lang="uk-UA" sz="1800" dirty="0"/>
              <a:t>не знала б, яку змінну структури </a:t>
            </a:r>
            <a:r>
              <a:rPr lang="en-US" sz="1800" dirty="0" err="1">
                <a:solidFill>
                  <a:schemeClr val="accent5">
                    <a:lumMod val="75000"/>
                  </a:schemeClr>
                </a:solidFill>
                <a:latin typeface="Consolas" panose="020B0609020204030204" pitchFamily="49" charset="0"/>
              </a:rPr>
              <a:t>DateStruct</a:t>
            </a:r>
            <a:r>
              <a:rPr lang="en-US" sz="1800" dirty="0"/>
              <a:t> </a:t>
            </a:r>
            <a:r>
              <a:rPr lang="uk-UA" sz="1800" dirty="0"/>
              <a:t>виводити. Нам тоді довелося б явно посилатися на члени структури всередині функції.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Методи класу</a:t>
            </a:r>
            <a:r>
              <a:rPr lang="uk-UA" sz="1800" dirty="0"/>
              <a:t> працюють трохи інакше: </a:t>
            </a:r>
            <a:r>
              <a:rPr lang="uk-UA" sz="1800" b="1" dirty="0">
                <a:highlight>
                  <a:srgbClr val="00FF00"/>
                </a:highlight>
              </a:rPr>
              <a:t>всі виклики методів повинні бути пов’язані з об’єктом класу</a:t>
            </a:r>
            <a:r>
              <a:rPr lang="uk-UA" sz="1800" dirty="0"/>
              <a:t>. Коли ми викликаємо </a:t>
            </a:r>
            <a:r>
              <a:rPr lang="en-US" sz="1800" dirty="0" err="1">
                <a:solidFill>
                  <a:schemeClr val="accent5">
                    <a:lumMod val="75000"/>
                  </a:schemeClr>
                </a:solidFill>
                <a:latin typeface="Consolas" panose="020B0609020204030204" pitchFamily="49" charset="0"/>
              </a:rPr>
              <a:t>today.print</a:t>
            </a:r>
            <a:r>
              <a:rPr lang="en-US" sz="1800" dirty="0">
                <a:solidFill>
                  <a:schemeClr val="accent5">
                    <a:lumMod val="75000"/>
                  </a:schemeClr>
                </a:solidFill>
                <a:latin typeface="Consolas" panose="020B0609020204030204" pitchFamily="49" charset="0"/>
              </a:rPr>
              <a:t>()</a:t>
            </a:r>
            <a:r>
              <a:rPr lang="en-US" sz="1800" dirty="0"/>
              <a:t>, </a:t>
            </a:r>
            <a:r>
              <a:rPr lang="uk-UA" sz="1800" dirty="0"/>
              <a:t>ми повідомляємо компілятору, щоб він викликав метод </a:t>
            </a:r>
            <a:r>
              <a:rPr lang="en-US" sz="1800" dirty="0">
                <a:solidFill>
                  <a:schemeClr val="accent5">
                    <a:lumMod val="75000"/>
                  </a:schemeClr>
                </a:solidFill>
                <a:latin typeface="Consolas" panose="020B0609020204030204" pitchFamily="49" charset="0"/>
              </a:rPr>
              <a:t>print()</a:t>
            </a:r>
            <a:r>
              <a:rPr lang="en-US" sz="1800" dirty="0"/>
              <a:t> </a:t>
            </a:r>
            <a:r>
              <a:rPr lang="uk-UA" sz="1800" dirty="0"/>
              <a:t>об’єкта </a:t>
            </a:r>
            <a:r>
              <a:rPr lang="en-US" sz="1800" dirty="0">
                <a:solidFill>
                  <a:schemeClr val="accent5">
                    <a:lumMod val="75000"/>
                  </a:schemeClr>
                </a:solidFill>
                <a:latin typeface="Consolas" panose="020B0609020204030204" pitchFamily="49" charset="0"/>
              </a:rPr>
              <a:t>today</a:t>
            </a:r>
            <a:r>
              <a:rPr lang="en-US" sz="1800" dirty="0"/>
              <a:t>.</a:t>
            </a:r>
          </a:p>
          <a:p>
            <a:pPr marL="540000" indent="360000">
              <a:lnSpc>
                <a:spcPct val="150000"/>
              </a:lnSpc>
              <a:spcBef>
                <a:spcPts val="0"/>
              </a:spcBef>
              <a:buNone/>
            </a:pPr>
            <a:r>
              <a:rPr lang="ru-RU" sz="1800" dirty="0" err="1"/>
              <a:t>Розглянемо</a:t>
            </a:r>
            <a:r>
              <a:rPr lang="ru-RU" sz="1800" dirty="0"/>
              <a:t> </a:t>
            </a:r>
            <a:r>
              <a:rPr lang="ru-RU" sz="1800" dirty="0" err="1"/>
              <a:t>визначення</a:t>
            </a:r>
            <a:r>
              <a:rPr lang="ru-RU" sz="1800" dirty="0"/>
              <a:t> методу </a:t>
            </a:r>
            <a:r>
              <a:rPr lang="ru-RU" sz="1800" dirty="0" err="1">
                <a:solidFill>
                  <a:schemeClr val="accent5">
                    <a:lumMod val="75000"/>
                  </a:schemeClr>
                </a:solidFill>
                <a:latin typeface="Consolas" panose="020B0609020204030204" pitchFamily="49" charset="0"/>
              </a:rPr>
              <a:t>print</a:t>
            </a:r>
            <a:r>
              <a:rPr lang="ru-RU" sz="1800" dirty="0">
                <a:solidFill>
                  <a:schemeClr val="accent5">
                    <a:lumMod val="75000"/>
                  </a:schemeClr>
                </a:solidFill>
                <a:latin typeface="Consolas" panose="020B0609020204030204" pitchFamily="49" charset="0"/>
              </a:rPr>
              <a:t>() </a:t>
            </a:r>
            <a:r>
              <a:rPr lang="ru-RU" sz="1800" dirty="0" err="1"/>
              <a:t>ще</a:t>
            </a:r>
            <a:r>
              <a:rPr lang="ru-RU" sz="1800" dirty="0"/>
              <a:t> раз:</a:t>
            </a:r>
            <a:endParaRPr lang="uk-UA" sz="1800" dirty="0"/>
          </a:p>
        </p:txBody>
      </p:sp>
      <p:pic>
        <p:nvPicPr>
          <p:cNvPr id="6" name="Рисунок 5">
            <a:extLst>
              <a:ext uri="{FF2B5EF4-FFF2-40B4-BE49-F238E27FC236}">
                <a16:creationId xmlns:a16="http://schemas.microsoft.com/office/drawing/2014/main" id="{2BB35FDB-C28B-4997-A6C0-3444B0472198}"/>
              </a:ext>
            </a:extLst>
          </p:cNvPr>
          <p:cNvPicPr>
            <a:picLocks noChangeAspect="1"/>
          </p:cNvPicPr>
          <p:nvPr/>
        </p:nvPicPr>
        <p:blipFill>
          <a:blip r:embed="rId2"/>
          <a:stretch>
            <a:fillRect/>
          </a:stretch>
        </p:blipFill>
        <p:spPr>
          <a:xfrm>
            <a:off x="2193884" y="5044568"/>
            <a:ext cx="7804232" cy="1813431"/>
          </a:xfrm>
          <a:prstGeom prst="rect">
            <a:avLst/>
          </a:prstGeom>
        </p:spPr>
      </p:pic>
    </p:spTree>
    <p:extLst>
      <p:ext uri="{BB962C8B-B14F-4D97-AF65-F5344CB8AC3E}">
        <p14:creationId xmlns:p14="http://schemas.microsoft.com/office/powerpoint/2010/main" val="3829194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Методи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dirty="0"/>
              <a:t>На що фактично посилаються </a:t>
            </a:r>
            <a:r>
              <a:rPr lang="en-US" sz="1800" dirty="0" err="1">
                <a:solidFill>
                  <a:schemeClr val="accent5">
                    <a:lumMod val="75000"/>
                  </a:schemeClr>
                </a:solidFill>
                <a:latin typeface="Consolas" panose="020B0609020204030204" pitchFamily="49" charset="0"/>
              </a:rPr>
              <a:t>m_day</a:t>
            </a:r>
            <a:r>
              <a:rPr lang="en-US" sz="1800" dirty="0"/>
              <a:t>, </a:t>
            </a:r>
            <a:r>
              <a:rPr lang="en-US" sz="1800" dirty="0" err="1">
                <a:solidFill>
                  <a:schemeClr val="accent5">
                    <a:lumMod val="75000"/>
                  </a:schemeClr>
                </a:solidFill>
                <a:latin typeface="Consolas" panose="020B0609020204030204" pitchFamily="49" charset="0"/>
              </a:rPr>
              <a:t>m_month</a:t>
            </a:r>
            <a:r>
              <a:rPr lang="en-US" sz="1800" dirty="0"/>
              <a:t> </a:t>
            </a:r>
            <a:r>
              <a:rPr lang="uk-UA" sz="1800" dirty="0"/>
              <a:t>і </a:t>
            </a:r>
            <a:r>
              <a:rPr lang="en-US" sz="1800" dirty="0" err="1">
                <a:solidFill>
                  <a:schemeClr val="accent5">
                    <a:lumMod val="75000"/>
                  </a:schemeClr>
                </a:solidFill>
                <a:latin typeface="Consolas" panose="020B0609020204030204" pitchFamily="49" charset="0"/>
              </a:rPr>
              <a:t>m_year</a:t>
            </a:r>
            <a:r>
              <a:rPr lang="en-US" sz="1800" dirty="0"/>
              <a:t>? </a:t>
            </a:r>
            <a:r>
              <a:rPr lang="uk-UA" sz="1800" dirty="0"/>
              <a:t>Вони посилаються на пов’язаний об’єкт </a:t>
            </a:r>
            <a:r>
              <a:rPr lang="en-US" sz="1800" dirty="0">
                <a:solidFill>
                  <a:schemeClr val="accent5">
                    <a:lumMod val="75000"/>
                  </a:schemeClr>
                </a:solidFill>
                <a:latin typeface="Consolas" panose="020B0609020204030204" pitchFamily="49" charset="0"/>
              </a:rPr>
              <a:t>today</a:t>
            </a:r>
            <a:r>
              <a:rPr lang="en-US" sz="1800" dirty="0"/>
              <a:t> (</a:t>
            </a:r>
            <a:r>
              <a:rPr lang="uk-UA" sz="1800" dirty="0"/>
              <a:t>який визначений </a:t>
            </a:r>
            <a:r>
              <a:rPr lang="en-US" sz="1800" dirty="0"/>
              <a:t>caller-</a:t>
            </a:r>
            <a:r>
              <a:rPr lang="uk-UA" sz="1800" dirty="0" err="1"/>
              <a:t>ом</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Тому, при виклику </a:t>
            </a:r>
            <a:r>
              <a:rPr lang="en-US" sz="1800" dirty="0" err="1">
                <a:solidFill>
                  <a:schemeClr val="accent5">
                    <a:lumMod val="75000"/>
                  </a:schemeClr>
                </a:solidFill>
                <a:latin typeface="Consolas" panose="020B0609020204030204" pitchFamily="49" charset="0"/>
              </a:rPr>
              <a:t>today.print</a:t>
            </a:r>
            <a:r>
              <a:rPr lang="en-US" sz="1800" dirty="0">
                <a:solidFill>
                  <a:schemeClr val="accent5">
                    <a:lumMod val="75000"/>
                  </a:schemeClr>
                </a:solidFill>
                <a:latin typeface="Consolas" panose="020B0609020204030204" pitchFamily="49" charset="0"/>
              </a:rPr>
              <a:t>()</a:t>
            </a:r>
            <a:r>
              <a:rPr lang="en-US" sz="1800" dirty="0"/>
              <a:t>, </a:t>
            </a:r>
            <a:r>
              <a:rPr lang="uk-UA" sz="1800" dirty="0"/>
              <a:t>компілятор інтерпретує:</a:t>
            </a:r>
          </a:p>
          <a:p>
            <a:pPr marL="825750" indent="-285750">
              <a:lnSpc>
                <a:spcPct val="150000"/>
              </a:lnSpc>
              <a:spcBef>
                <a:spcPts val="0"/>
              </a:spcBef>
            </a:pP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m_day</a:t>
            </a:r>
            <a:r>
              <a:rPr lang="en-US" sz="1800" dirty="0"/>
              <a:t>, </a:t>
            </a:r>
            <a:r>
              <a:rPr lang="uk-UA" sz="1800" dirty="0"/>
              <a:t>як</a:t>
            </a: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today.m_day</a:t>
            </a:r>
            <a:r>
              <a:rPr lang="en-US" sz="1800" dirty="0">
                <a:solidFill>
                  <a:schemeClr val="accent5">
                    <a:lumMod val="75000"/>
                  </a:schemeClr>
                </a:solidFill>
                <a:latin typeface="Consolas" panose="020B0609020204030204" pitchFamily="49" charset="0"/>
              </a:rPr>
              <a:t>;</a:t>
            </a: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m_month</a:t>
            </a:r>
            <a:r>
              <a:rPr lang="en-US" sz="1800" dirty="0"/>
              <a:t>, </a:t>
            </a:r>
            <a:r>
              <a:rPr lang="uk-UA" sz="1800" dirty="0"/>
              <a:t>як </a:t>
            </a:r>
            <a:r>
              <a:rPr lang="en-US" sz="1800" dirty="0" err="1">
                <a:solidFill>
                  <a:schemeClr val="accent5">
                    <a:lumMod val="75000"/>
                  </a:schemeClr>
                </a:solidFill>
                <a:latin typeface="Consolas" panose="020B0609020204030204" pitchFamily="49" charset="0"/>
              </a:rPr>
              <a:t>today.m_month</a:t>
            </a:r>
            <a:r>
              <a:rPr lang="en-US" sz="1800" dirty="0">
                <a:solidFill>
                  <a:schemeClr val="accent5">
                    <a:lumMod val="75000"/>
                  </a:schemeClr>
                </a:solidFill>
                <a:latin typeface="Consolas" panose="020B0609020204030204" pitchFamily="49" charset="0"/>
              </a:rPr>
              <a:t>;</a:t>
            </a: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m_year</a:t>
            </a:r>
            <a:r>
              <a:rPr lang="en-US" sz="1800" dirty="0"/>
              <a:t>, </a:t>
            </a:r>
            <a:r>
              <a:rPr lang="uk-UA" sz="1800" dirty="0"/>
              <a:t>як </a:t>
            </a:r>
            <a:r>
              <a:rPr lang="en-US" sz="1800" dirty="0" err="1">
                <a:solidFill>
                  <a:schemeClr val="accent5">
                    <a:lumMod val="75000"/>
                  </a:schemeClr>
                </a:solidFill>
                <a:latin typeface="Consolas" panose="020B0609020204030204" pitchFamily="49" charset="0"/>
              </a:rPr>
              <a:t>today.m_year</a:t>
            </a:r>
            <a:r>
              <a:rPr lang="en-US" sz="1800" dirty="0"/>
              <a:t>.</a:t>
            </a:r>
          </a:p>
          <a:p>
            <a:pPr marL="540000" indent="360000">
              <a:lnSpc>
                <a:spcPct val="150000"/>
              </a:lnSpc>
              <a:spcBef>
                <a:spcPts val="0"/>
              </a:spcBef>
              <a:buNone/>
            </a:pPr>
            <a:r>
              <a:rPr lang="uk-UA" sz="1800" dirty="0"/>
              <a:t>Якби ми викликали </a:t>
            </a:r>
            <a:r>
              <a:rPr lang="en-US" sz="1800" dirty="0" err="1">
                <a:solidFill>
                  <a:schemeClr val="accent5">
                    <a:lumMod val="75000"/>
                  </a:schemeClr>
                </a:solidFill>
                <a:latin typeface="Consolas" panose="020B0609020204030204" pitchFamily="49" charset="0"/>
              </a:rPr>
              <a:t>tomorrow.print</a:t>
            </a:r>
            <a:r>
              <a:rPr lang="en-US" sz="1800" dirty="0">
                <a:solidFill>
                  <a:schemeClr val="accent5">
                    <a:lumMod val="75000"/>
                  </a:schemeClr>
                </a:solidFill>
                <a:latin typeface="Consolas" panose="020B0609020204030204" pitchFamily="49" charset="0"/>
              </a:rPr>
              <a:t>()</a:t>
            </a:r>
            <a:r>
              <a:rPr lang="en-US" sz="1800" dirty="0"/>
              <a:t>, </a:t>
            </a:r>
            <a:r>
              <a:rPr lang="uk-UA" sz="1800" dirty="0"/>
              <a:t>то </a:t>
            </a:r>
            <a:r>
              <a:rPr lang="en-US" sz="1800" dirty="0" err="1">
                <a:solidFill>
                  <a:schemeClr val="accent5">
                    <a:lumMod val="75000"/>
                  </a:schemeClr>
                </a:solidFill>
                <a:latin typeface="Consolas" panose="020B0609020204030204" pitchFamily="49" charset="0"/>
              </a:rPr>
              <a:t>m_day</a:t>
            </a:r>
            <a:r>
              <a:rPr lang="en-US" sz="1800" dirty="0">
                <a:solidFill>
                  <a:schemeClr val="accent5">
                    <a:lumMod val="75000"/>
                  </a:schemeClr>
                </a:solidFill>
                <a:latin typeface="Consolas" panose="020B0609020204030204" pitchFamily="49" charset="0"/>
              </a:rPr>
              <a:t> </a:t>
            </a:r>
            <a:r>
              <a:rPr lang="uk-UA" sz="1800" dirty="0"/>
              <a:t>посилався би на</a:t>
            </a: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tomorrow.m_day</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00"/>
                </a:highlight>
              </a:rPr>
              <a:t>По </a:t>
            </a:r>
            <a:r>
              <a:rPr lang="ru-RU" sz="1800" b="1" dirty="0" err="1">
                <a:highlight>
                  <a:srgbClr val="00FF00"/>
                </a:highlight>
              </a:rPr>
              <a:t>суті</a:t>
            </a:r>
            <a:r>
              <a:rPr lang="ru-RU" sz="1800" b="1" dirty="0">
                <a:highlight>
                  <a:srgbClr val="00FF00"/>
                </a:highlight>
              </a:rPr>
              <a:t>, </a:t>
            </a:r>
            <a:r>
              <a:rPr lang="ru-RU" sz="1800" b="1" dirty="0" err="1">
                <a:highlight>
                  <a:srgbClr val="00FF00"/>
                </a:highlight>
              </a:rPr>
              <a:t>пов’язаний</a:t>
            </a:r>
            <a:r>
              <a:rPr lang="ru-RU" sz="1800" b="1" dirty="0">
                <a:highlight>
                  <a:srgbClr val="00FF00"/>
                </a:highlight>
              </a:rPr>
              <a:t> </a:t>
            </a:r>
            <a:r>
              <a:rPr lang="ru-RU" sz="1800" b="1" dirty="0" err="1">
                <a:highlight>
                  <a:srgbClr val="00FF00"/>
                </a:highlight>
              </a:rPr>
              <a:t>об’єкт</a:t>
            </a:r>
            <a:r>
              <a:rPr lang="ru-RU" sz="1800" b="1" dirty="0">
                <a:highlight>
                  <a:srgbClr val="00FF00"/>
                </a:highlight>
              </a:rPr>
              <a:t> неявно </a:t>
            </a:r>
            <a:r>
              <a:rPr lang="ru-RU" sz="1800" b="1" dirty="0" err="1">
                <a:highlight>
                  <a:srgbClr val="00FF00"/>
                </a:highlight>
              </a:rPr>
              <a:t>передається</a:t>
            </a:r>
            <a:r>
              <a:rPr lang="ru-RU" sz="1800" b="1" dirty="0">
                <a:highlight>
                  <a:srgbClr val="00FF00"/>
                </a:highlight>
              </a:rPr>
              <a:t> методу</a:t>
            </a:r>
            <a:r>
              <a:rPr lang="ru-RU" sz="1800" dirty="0"/>
              <a:t>. З </a:t>
            </a:r>
            <a:r>
              <a:rPr lang="ru-RU" sz="1800" dirty="0" err="1"/>
              <a:t>цієї</a:t>
            </a:r>
            <a:r>
              <a:rPr lang="ru-RU" sz="1800" dirty="0"/>
              <a:t> причини </a:t>
            </a:r>
            <a:r>
              <a:rPr lang="ru-RU" sz="1800" dirty="0" err="1"/>
              <a:t>його</a:t>
            </a:r>
            <a:r>
              <a:rPr lang="ru-RU" sz="1800" dirty="0"/>
              <a:t> часто </a:t>
            </a:r>
            <a:r>
              <a:rPr lang="ru-RU" sz="1800" dirty="0" err="1"/>
              <a:t>називають</a:t>
            </a:r>
            <a:r>
              <a:rPr lang="ru-RU" sz="1800" dirty="0"/>
              <a:t> </a:t>
            </a:r>
            <a:r>
              <a:rPr lang="ru-RU" sz="1800" dirty="0" err="1"/>
              <a:t>неявним</a:t>
            </a:r>
            <a:r>
              <a:rPr lang="ru-RU" sz="1800" dirty="0"/>
              <a:t> </a:t>
            </a:r>
            <a:r>
              <a:rPr lang="ru-RU" sz="1800" dirty="0" err="1"/>
              <a:t>об’єктом</a:t>
            </a:r>
            <a:r>
              <a:rPr lang="ru-RU" sz="1800" dirty="0"/>
              <a:t>.</a:t>
            </a:r>
          </a:p>
          <a:p>
            <a:pPr marL="540000" indent="360000">
              <a:lnSpc>
                <a:spcPct val="150000"/>
              </a:lnSpc>
              <a:spcBef>
                <a:spcPts val="0"/>
              </a:spcBef>
              <a:buNone/>
            </a:pPr>
            <a:r>
              <a:rPr lang="ru-RU" sz="1800" dirty="0"/>
              <a:t>Детально про те, як </a:t>
            </a:r>
            <a:r>
              <a:rPr lang="ru-RU" sz="1800" dirty="0" err="1"/>
              <a:t>передається</a:t>
            </a:r>
            <a:r>
              <a:rPr lang="ru-RU" sz="1800" dirty="0"/>
              <a:t> </a:t>
            </a:r>
            <a:r>
              <a:rPr lang="ru-RU" sz="1800" dirty="0" err="1"/>
              <a:t>неявний</a:t>
            </a:r>
            <a:r>
              <a:rPr lang="ru-RU" sz="1800" dirty="0"/>
              <a:t> </a:t>
            </a:r>
            <a:r>
              <a:rPr lang="ru-RU" sz="1800" dirty="0" err="1"/>
              <a:t>об’єкт</a:t>
            </a:r>
            <a:r>
              <a:rPr lang="ru-RU" sz="1800" dirty="0"/>
              <a:t> методу, ми </a:t>
            </a:r>
            <a:r>
              <a:rPr lang="ru-RU" sz="1800" dirty="0" err="1"/>
              <a:t>поговоримо</a:t>
            </a:r>
            <a:r>
              <a:rPr lang="ru-RU" sz="1800" dirty="0"/>
              <a:t> на </a:t>
            </a:r>
            <a:r>
              <a:rPr lang="ru-RU" sz="1800" dirty="0" err="1"/>
              <a:t>відповідному</a:t>
            </a:r>
            <a:r>
              <a:rPr lang="ru-RU" sz="1800" dirty="0"/>
              <a:t> </a:t>
            </a:r>
            <a:r>
              <a:rPr lang="ru-RU" sz="1800" dirty="0" err="1"/>
              <a:t>уроці</a:t>
            </a:r>
            <a:r>
              <a:rPr lang="ru-RU" sz="1800" dirty="0"/>
              <a:t>. </a:t>
            </a:r>
            <a:r>
              <a:rPr lang="ru-RU" sz="1800" dirty="0" err="1"/>
              <a:t>Ключовим</a:t>
            </a:r>
            <a:r>
              <a:rPr lang="ru-RU" sz="1800" dirty="0"/>
              <a:t> моментом тут є те, </a:t>
            </a:r>
            <a:r>
              <a:rPr lang="ru-RU" sz="1800" dirty="0" err="1"/>
              <a:t>що</a:t>
            </a:r>
            <a:r>
              <a:rPr lang="ru-RU" sz="1800" dirty="0"/>
              <a:t> для </a:t>
            </a:r>
            <a:r>
              <a:rPr lang="ru-RU" sz="1800" dirty="0" err="1"/>
              <a:t>роботи</a:t>
            </a:r>
            <a:r>
              <a:rPr lang="ru-RU" sz="1800" dirty="0"/>
              <a:t> з </a:t>
            </a:r>
            <a:r>
              <a:rPr lang="ru-RU" sz="1800" b="1" dirty="0" err="1">
                <a:highlight>
                  <a:srgbClr val="FFFF00"/>
                </a:highlight>
              </a:rPr>
              <a:t>функціями</a:t>
            </a:r>
            <a:r>
              <a:rPr lang="ru-RU" sz="1800" dirty="0"/>
              <a:t>, </a:t>
            </a:r>
            <a:r>
              <a:rPr lang="ru-RU" sz="1800" dirty="0" err="1"/>
              <a:t>які</a:t>
            </a:r>
            <a:r>
              <a:rPr lang="ru-RU" sz="1800" dirty="0"/>
              <a:t> не є членами </a:t>
            </a:r>
            <a:r>
              <a:rPr lang="ru-RU" sz="1800" dirty="0" err="1"/>
              <a:t>класу</a:t>
            </a:r>
            <a:r>
              <a:rPr lang="ru-RU" sz="1800" dirty="0"/>
              <a:t>, нам </a:t>
            </a:r>
            <a:r>
              <a:rPr lang="ru-RU" sz="1800" dirty="0" err="1"/>
              <a:t>потрібно</a:t>
            </a:r>
            <a:r>
              <a:rPr lang="ru-RU" sz="1800" dirty="0"/>
              <a:t> </a:t>
            </a:r>
            <a:r>
              <a:rPr lang="ru-RU" sz="1800" b="1" dirty="0" err="1">
                <a:highlight>
                  <a:srgbClr val="FFFF00"/>
                </a:highlight>
              </a:rPr>
              <a:t>передавати</a:t>
            </a:r>
            <a:r>
              <a:rPr lang="ru-RU" sz="1800" b="1" dirty="0">
                <a:highlight>
                  <a:srgbClr val="FFFF00"/>
                </a:highlight>
              </a:rPr>
              <a:t> </a:t>
            </a:r>
            <a:r>
              <a:rPr lang="ru-RU" sz="1800" b="1" dirty="0" err="1">
                <a:highlight>
                  <a:srgbClr val="FFFF00"/>
                </a:highlight>
              </a:rPr>
              <a:t>дані</a:t>
            </a:r>
            <a:r>
              <a:rPr lang="ru-RU" sz="1800" b="1" dirty="0">
                <a:highlight>
                  <a:srgbClr val="FFFF00"/>
                </a:highlight>
              </a:rPr>
              <a:t> в </a:t>
            </a:r>
            <a:r>
              <a:rPr lang="ru-RU" sz="1800" b="1" dirty="0" err="1">
                <a:highlight>
                  <a:srgbClr val="FFFF00"/>
                </a:highlight>
              </a:rPr>
              <a:t>цю</a:t>
            </a:r>
            <a:r>
              <a:rPr lang="ru-RU" sz="1800" b="1" dirty="0">
                <a:highlight>
                  <a:srgbClr val="FFFF00"/>
                </a:highlight>
              </a:rPr>
              <a:t> </a:t>
            </a:r>
            <a:r>
              <a:rPr lang="ru-RU" sz="1800" b="1" dirty="0" err="1">
                <a:highlight>
                  <a:srgbClr val="FFFF00"/>
                </a:highlight>
              </a:rPr>
              <a:t>функцію</a:t>
            </a:r>
            <a:r>
              <a:rPr lang="ru-RU" sz="1800" b="1" dirty="0">
                <a:highlight>
                  <a:srgbClr val="FFFF00"/>
                </a:highlight>
              </a:rPr>
              <a:t> явно (в </a:t>
            </a:r>
            <a:r>
              <a:rPr lang="ru-RU" sz="1800" b="1" dirty="0" err="1">
                <a:highlight>
                  <a:srgbClr val="FFFF00"/>
                </a:highlight>
              </a:rPr>
              <a:t>якості</a:t>
            </a:r>
            <a:r>
              <a:rPr lang="ru-RU" sz="1800" b="1" dirty="0">
                <a:highlight>
                  <a:srgbClr val="FFFF00"/>
                </a:highlight>
              </a:rPr>
              <a:t> </a:t>
            </a:r>
            <a:r>
              <a:rPr lang="ru-RU" sz="1800" b="1" dirty="0" err="1">
                <a:highlight>
                  <a:srgbClr val="FFFF00"/>
                </a:highlight>
              </a:rPr>
              <a:t>параметрів</a:t>
            </a:r>
            <a:r>
              <a:rPr lang="ru-RU" sz="1800" b="1" dirty="0">
                <a:highlight>
                  <a:srgbClr val="FFFF00"/>
                </a:highlight>
              </a:rPr>
              <a:t>)</a:t>
            </a:r>
            <a:r>
              <a:rPr lang="ru-RU" sz="1800" dirty="0"/>
              <a:t>. </a:t>
            </a:r>
            <a:r>
              <a:rPr lang="ru-RU" sz="1800" b="1" dirty="0">
                <a:highlight>
                  <a:srgbClr val="00FF00"/>
                </a:highlight>
              </a:rPr>
              <a:t>А для </a:t>
            </a:r>
            <a:r>
              <a:rPr lang="ru-RU" sz="1800" b="1" dirty="0" err="1">
                <a:highlight>
                  <a:srgbClr val="00FF00"/>
                </a:highlight>
              </a:rPr>
              <a:t>роботи</a:t>
            </a:r>
            <a:r>
              <a:rPr lang="ru-RU" sz="1800" b="1" dirty="0">
                <a:highlight>
                  <a:srgbClr val="00FF00"/>
                </a:highlight>
              </a:rPr>
              <a:t> з методами у нас </a:t>
            </a:r>
            <a:r>
              <a:rPr lang="ru-RU" sz="1800" b="1" dirty="0" err="1">
                <a:highlight>
                  <a:srgbClr val="00FF00"/>
                </a:highlight>
              </a:rPr>
              <a:t>завжди</a:t>
            </a:r>
            <a:r>
              <a:rPr lang="ru-RU" sz="1800" b="1" dirty="0">
                <a:highlight>
                  <a:srgbClr val="00FF00"/>
                </a:highlight>
              </a:rPr>
              <a:t> є </a:t>
            </a:r>
            <a:r>
              <a:rPr lang="ru-RU" sz="1800" b="1" dirty="0" err="1">
                <a:highlight>
                  <a:srgbClr val="00FF00"/>
                </a:highlight>
              </a:rPr>
              <a:t>неявний</a:t>
            </a:r>
            <a:r>
              <a:rPr lang="ru-RU" sz="1800" b="1" dirty="0">
                <a:highlight>
                  <a:srgbClr val="00FF00"/>
                </a:highlight>
              </a:rPr>
              <a:t> </a:t>
            </a:r>
            <a:r>
              <a:rPr lang="ru-RU" sz="1800" b="1" dirty="0" err="1">
                <a:highlight>
                  <a:srgbClr val="00FF00"/>
                </a:highlight>
              </a:rPr>
              <a:t>об’єкт</a:t>
            </a:r>
            <a:r>
              <a:rPr lang="ru-RU" sz="1800" b="1" dirty="0">
                <a:highlight>
                  <a:srgbClr val="00FF00"/>
                </a:highlight>
              </a:rPr>
              <a:t> </a:t>
            </a:r>
            <a:r>
              <a:rPr lang="ru-RU" sz="1800" b="1" dirty="0" err="1">
                <a:highlight>
                  <a:srgbClr val="00FF00"/>
                </a:highlight>
              </a:rPr>
              <a:t>класу</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197814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Методи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Використання префіксу </a:t>
            </a:r>
            <a:r>
              <a:rPr lang="en-US" sz="1800" dirty="0">
                <a:solidFill>
                  <a:schemeClr val="accent5">
                    <a:lumMod val="75000"/>
                  </a:schemeClr>
                </a:solidFill>
                <a:latin typeface="Consolas" panose="020B0609020204030204" pitchFamily="49" charset="0"/>
              </a:rPr>
              <a:t>m_</a:t>
            </a:r>
            <a:r>
              <a:rPr lang="en-US" sz="1800" dirty="0"/>
              <a:t> (</a:t>
            </a:r>
            <a:r>
              <a:rPr lang="uk-UA" sz="1800" dirty="0"/>
              <a:t>англ. “</a:t>
            </a:r>
            <a:r>
              <a:rPr lang="en-US" sz="1800" dirty="0">
                <a:solidFill>
                  <a:schemeClr val="accent5">
                    <a:lumMod val="75000"/>
                  </a:schemeClr>
                </a:solidFill>
                <a:latin typeface="Consolas" panose="020B0609020204030204" pitchFamily="49" charset="0"/>
              </a:rPr>
              <a:t>m</a:t>
            </a:r>
            <a:r>
              <a:rPr lang="en-US" sz="1800" dirty="0"/>
              <a:t>” = “</a:t>
            </a:r>
            <a:r>
              <a:rPr lang="en-US" sz="1800" dirty="0">
                <a:solidFill>
                  <a:schemeClr val="accent5">
                    <a:lumMod val="75000"/>
                  </a:schemeClr>
                </a:solidFill>
                <a:latin typeface="Consolas" panose="020B0609020204030204" pitchFamily="49" charset="0"/>
              </a:rPr>
              <a:t>members</a:t>
            </a:r>
            <a:r>
              <a:rPr lang="en-US" sz="1800" dirty="0"/>
              <a:t>”) </a:t>
            </a:r>
            <a:r>
              <a:rPr lang="uk-UA" sz="1800" dirty="0"/>
              <a:t>для змінних-членів допомагає розрізняти змінні-члени від параметрів функції або локальних змінних всередині методів класу. Це корисно з кількох причин:</a:t>
            </a:r>
          </a:p>
          <a:p>
            <a:pPr marL="825750" indent="-285750">
              <a:lnSpc>
                <a:spcPct val="150000"/>
              </a:lnSpc>
              <a:spcBef>
                <a:spcPts val="0"/>
              </a:spcBef>
            </a:pPr>
            <a:r>
              <a:rPr lang="uk-UA" sz="1800" dirty="0"/>
              <a:t>по-перше, коли ми бачимо змінну з префіксом </a:t>
            </a:r>
            <a:r>
              <a:rPr lang="en-US" sz="1800" dirty="0">
                <a:solidFill>
                  <a:schemeClr val="accent5">
                    <a:lumMod val="75000"/>
                  </a:schemeClr>
                </a:solidFill>
                <a:latin typeface="Consolas" panose="020B0609020204030204" pitchFamily="49" charset="0"/>
              </a:rPr>
              <a:t>m_</a:t>
            </a:r>
            <a:r>
              <a:rPr lang="en-US" sz="1800" dirty="0"/>
              <a:t>, </a:t>
            </a:r>
            <a:r>
              <a:rPr lang="uk-UA" sz="1800" dirty="0"/>
              <a:t>то ми розуміємо, що працюємо зі змінною-членом класу;</a:t>
            </a:r>
          </a:p>
          <a:p>
            <a:pPr marL="825750" indent="-285750">
              <a:lnSpc>
                <a:spcPct val="150000"/>
              </a:lnSpc>
              <a:spcBef>
                <a:spcPts val="0"/>
              </a:spcBef>
            </a:pPr>
            <a:r>
              <a:rPr lang="uk-UA" sz="1800" dirty="0"/>
              <a:t>по-друге, на відміну від параметрів функції або локальних змінних, оголошених всередині функції, змінні-члени оголошуються у визначенні класу. Отже, якщо ми хочемо знати, як оголошена змінна з префіксом </a:t>
            </a:r>
            <a:r>
              <a:rPr lang="en-US" sz="1800" dirty="0">
                <a:solidFill>
                  <a:schemeClr val="accent5">
                    <a:lumMod val="75000"/>
                  </a:schemeClr>
                </a:solidFill>
                <a:latin typeface="Consolas" panose="020B0609020204030204" pitchFamily="49" charset="0"/>
              </a:rPr>
              <a:t>m_</a:t>
            </a:r>
            <a:r>
              <a:rPr lang="en-US" sz="1800" dirty="0"/>
              <a:t>, </a:t>
            </a:r>
            <a:r>
              <a:rPr lang="uk-UA" sz="1800" dirty="0"/>
              <a:t>ми розуміємо, що шукати потрібно у визначенні класу, а не всередині функції.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Зазвичай програмісти пишуть імена класів з великої літери.</a:t>
            </a:r>
          </a:p>
          <a:p>
            <a:pPr marL="540000" indent="360000">
              <a:lnSpc>
                <a:spcPct val="150000"/>
              </a:lnSpc>
              <a:spcBef>
                <a:spcPts val="0"/>
              </a:spcBef>
              <a:buNone/>
            </a:pPr>
            <a:r>
              <a:rPr lang="uk-UA" sz="1800" b="1" dirty="0">
                <a:highlight>
                  <a:srgbClr val="00FF00"/>
                </a:highlight>
              </a:rPr>
              <a:t>Правило: Пишіть імена класів з великої літери.</a:t>
            </a:r>
          </a:p>
        </p:txBody>
      </p:sp>
    </p:spTree>
    <p:extLst>
      <p:ext uri="{BB962C8B-B14F-4D97-AF65-F5344CB8AC3E}">
        <p14:creationId xmlns:p14="http://schemas.microsoft.com/office/powerpoint/2010/main" val="602512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Вступ</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0218215" cy="6000307"/>
          </a:xfrm>
        </p:spPr>
        <p:txBody>
          <a:bodyPr>
            <a:normAutofit lnSpcReduction="10000"/>
          </a:bodyPr>
          <a:lstStyle/>
          <a:p>
            <a:pPr marL="540000" indent="360000">
              <a:lnSpc>
                <a:spcPct val="150000"/>
              </a:lnSpc>
              <a:spcBef>
                <a:spcPts val="0"/>
              </a:spcBef>
              <a:buNone/>
            </a:pPr>
            <a:r>
              <a:rPr lang="ru-RU" sz="1800" dirty="0" err="1"/>
              <a:t>Об'єктно-орієнтована</a:t>
            </a:r>
            <a:r>
              <a:rPr lang="ru-RU" sz="1800" dirty="0"/>
              <a:t> </a:t>
            </a:r>
            <a:r>
              <a:rPr lang="ru-RU" sz="1800" dirty="0" err="1"/>
              <a:t>версія</a:t>
            </a:r>
            <a:r>
              <a:rPr lang="ru-RU" sz="1800" dirty="0"/>
              <a:t> </a:t>
            </a:r>
            <a:r>
              <a:rPr lang="ru-RU" sz="1800" dirty="0" err="1"/>
              <a:t>розрахунку</a:t>
            </a:r>
            <a:r>
              <a:rPr lang="ru-RU" sz="1800" dirty="0"/>
              <a:t> </a:t>
            </a:r>
            <a:r>
              <a:rPr lang="ru-RU" sz="1800" dirty="0" err="1"/>
              <a:t>середньої</a:t>
            </a:r>
            <a:r>
              <a:rPr lang="ru-RU" sz="1800" dirty="0"/>
              <a:t> </a:t>
            </a:r>
            <a:r>
              <a:rPr lang="ru-RU" sz="1800" dirty="0" err="1"/>
              <a:t>оцінки</a:t>
            </a:r>
            <a:r>
              <a:rPr lang="ru-RU" sz="1800" dirty="0"/>
              <a:t> буде </a:t>
            </a:r>
            <a:r>
              <a:rPr lang="ru-RU" sz="1800" dirty="0" err="1"/>
              <a:t>виглядати</a:t>
            </a:r>
            <a:r>
              <a:rPr lang="ru-RU" sz="1800" dirty="0"/>
              <a:t> </a:t>
            </a:r>
            <a:r>
              <a:rPr lang="ru-RU" sz="1800" dirty="0" err="1"/>
              <a:t>наступним</a:t>
            </a:r>
            <a:r>
              <a:rPr lang="ru-RU" sz="1800" dirty="0"/>
              <a:t> чином (код </a:t>
            </a:r>
            <a:r>
              <a:rPr lang="ru-RU" sz="1800" dirty="0" err="1"/>
              <a:t>програми</a:t>
            </a:r>
            <a:r>
              <a:rPr lang="ru-RU" sz="1800" dirty="0"/>
              <a:t> — в </a:t>
            </a:r>
            <a:r>
              <a:rPr lang="ru-RU" sz="1800" dirty="0" err="1"/>
              <a:t>папці</a:t>
            </a:r>
            <a:r>
              <a:rPr lang="ru-RU" sz="1800" dirty="0"/>
              <a:t> Lesson01\les01_02):</a:t>
            </a:r>
            <a:endParaRPr lang="en-US" sz="1800" dirty="0"/>
          </a:p>
          <a:p>
            <a:pPr marL="540000" indent="360000">
              <a:lnSpc>
                <a:spcPct val="150000"/>
              </a:lnSpc>
              <a:spcBef>
                <a:spcPts val="0"/>
              </a:spcBef>
              <a:buNone/>
            </a:pPr>
            <a:r>
              <a:rPr lang="uk-UA" sz="1800" b="1" dirty="0">
                <a:highlight>
                  <a:srgbClr val="00FF00"/>
                </a:highlight>
              </a:rPr>
              <a:t>У чому відмінність цього варіанту (об'єктно-орієнтованого) від попереднього (структурного)?</a:t>
            </a:r>
            <a:r>
              <a:rPr lang="uk-UA" sz="1800" dirty="0"/>
              <a:t> </a:t>
            </a:r>
            <a:endParaRPr lang="en-US" sz="1800" dirty="0"/>
          </a:p>
          <a:p>
            <a:pPr marL="540000" indent="360000">
              <a:lnSpc>
                <a:spcPct val="150000"/>
              </a:lnSpc>
              <a:spcBef>
                <a:spcPts val="0"/>
              </a:spcBef>
              <a:buNone/>
            </a:pPr>
            <a:r>
              <a:rPr lang="uk-UA" sz="1800" dirty="0"/>
              <a:t>Замість окремо існуючих елементів програми: </a:t>
            </a:r>
            <a:endParaRPr lang="en-US" sz="1800" dirty="0"/>
          </a:p>
          <a:p>
            <a:pPr marL="540000" indent="360000">
              <a:lnSpc>
                <a:spcPct val="150000"/>
              </a:lnSpc>
              <a:spcBef>
                <a:spcPts val="0"/>
              </a:spcBef>
              <a:buNone/>
            </a:pPr>
            <a:r>
              <a:rPr lang="uk-UA" sz="1800" dirty="0"/>
              <a:t>■ структура </a:t>
            </a:r>
            <a:r>
              <a:rPr lang="en-US" sz="1800" dirty="0">
                <a:solidFill>
                  <a:schemeClr val="accent5">
                    <a:lumMod val="75000"/>
                  </a:schemeClr>
                </a:solidFill>
                <a:latin typeface="Consolas" panose="020B0609020204030204" pitchFamily="49" charset="0"/>
              </a:rPr>
              <a:t>Student</a:t>
            </a:r>
            <a:r>
              <a:rPr lang="en-US" sz="1800" dirty="0"/>
              <a:t>, </a:t>
            </a:r>
          </a:p>
          <a:p>
            <a:pPr marL="540000" indent="360000">
              <a:lnSpc>
                <a:spcPct val="150000"/>
              </a:lnSpc>
              <a:spcBef>
                <a:spcPts val="0"/>
              </a:spcBef>
              <a:buNone/>
            </a:pPr>
            <a:r>
              <a:rPr lang="en-US" sz="1800" dirty="0"/>
              <a:t>■ </a:t>
            </a:r>
            <a:r>
              <a:rPr lang="uk-UA" sz="1800" dirty="0"/>
              <a:t>функції для її опрацювання (</a:t>
            </a:r>
            <a:r>
              <a:rPr lang="en-US" sz="1800" dirty="0" err="1">
                <a:solidFill>
                  <a:schemeClr val="accent5">
                    <a:lumMod val="75000"/>
                  </a:schemeClr>
                </a:solidFill>
                <a:latin typeface="Consolas" panose="020B0609020204030204" pitchFamily="49" charset="0"/>
              </a:rPr>
              <a:t>initStudent</a:t>
            </a:r>
            <a:r>
              <a:rPr lang="en-US" sz="1800" dirty="0"/>
              <a:t>, </a:t>
            </a:r>
            <a:r>
              <a:rPr lang="en-US" sz="1800" dirty="0" err="1">
                <a:solidFill>
                  <a:schemeClr val="accent5">
                    <a:lumMod val="75000"/>
                  </a:schemeClr>
                </a:solidFill>
                <a:latin typeface="Consolas" panose="020B0609020204030204" pitchFamily="49" charset="0"/>
              </a:rPr>
              <a:t>averMark</a:t>
            </a:r>
            <a:r>
              <a:rPr lang="en-US" sz="1800" dirty="0"/>
              <a:t>, </a:t>
            </a:r>
            <a:r>
              <a:rPr lang="en-US" sz="1800" dirty="0" err="1">
                <a:solidFill>
                  <a:schemeClr val="accent5">
                    <a:lumMod val="75000"/>
                  </a:schemeClr>
                </a:solidFill>
                <a:latin typeface="Consolas" panose="020B0609020204030204" pitchFamily="49" charset="0"/>
              </a:rPr>
              <a:t>printStudent</a:t>
            </a:r>
            <a:r>
              <a:rPr lang="en-US" sz="1800" dirty="0"/>
              <a:t>) </a:t>
            </a:r>
          </a:p>
          <a:p>
            <a:pPr marL="540000" indent="360000">
              <a:lnSpc>
                <a:spcPct val="150000"/>
              </a:lnSpc>
              <a:spcBef>
                <a:spcPts val="0"/>
              </a:spcBef>
              <a:buNone/>
            </a:pPr>
            <a:r>
              <a:rPr lang="uk-UA" sz="1800" dirty="0"/>
              <a:t>у нас тепер є </a:t>
            </a:r>
            <a:endParaRPr lang="en-US" sz="1800" dirty="0"/>
          </a:p>
          <a:p>
            <a:pPr marL="540000" indent="360000">
              <a:lnSpc>
                <a:spcPct val="150000"/>
              </a:lnSpc>
              <a:spcBef>
                <a:spcPts val="0"/>
              </a:spcBef>
              <a:buNone/>
            </a:pPr>
            <a:r>
              <a:rPr lang="uk-UA" sz="1800" dirty="0"/>
              <a:t>■ клас </a:t>
            </a:r>
            <a:r>
              <a:rPr lang="en-US" sz="1800" dirty="0">
                <a:solidFill>
                  <a:schemeClr val="accent5">
                    <a:lumMod val="75000"/>
                  </a:schemeClr>
                </a:solidFill>
                <a:latin typeface="Consolas" panose="020B0609020204030204" pitchFamily="49" charset="0"/>
              </a:rPr>
              <a:t>Student</a:t>
            </a:r>
            <a:r>
              <a:rPr lang="en-US" sz="1800" dirty="0"/>
              <a:t>, </a:t>
            </a:r>
          </a:p>
          <a:p>
            <a:pPr marL="540000" indent="360000">
              <a:lnSpc>
                <a:spcPct val="150000"/>
              </a:lnSpc>
              <a:spcBef>
                <a:spcPts val="0"/>
              </a:spcBef>
              <a:buNone/>
            </a:pPr>
            <a:r>
              <a:rPr lang="uk-UA" sz="1800" dirty="0"/>
              <a:t>який описує (об'єднує в собі) і структуру даних, і функції їхнього опрацювання. На основі цього класу в програмі створюється: </a:t>
            </a:r>
            <a:endParaRPr lang="en-US" sz="1800" dirty="0"/>
          </a:p>
          <a:p>
            <a:pPr marL="540000" indent="360000">
              <a:lnSpc>
                <a:spcPct val="150000"/>
              </a:lnSpc>
              <a:spcBef>
                <a:spcPts val="0"/>
              </a:spcBef>
              <a:buNone/>
            </a:pPr>
            <a:r>
              <a:rPr lang="uk-UA" sz="1800" dirty="0"/>
              <a:t>■ об'єкт </a:t>
            </a:r>
            <a:r>
              <a:rPr lang="en-US" sz="1800" dirty="0">
                <a:solidFill>
                  <a:schemeClr val="accent5">
                    <a:lumMod val="75000"/>
                  </a:schemeClr>
                </a:solidFill>
                <a:latin typeface="Consolas" panose="020B0609020204030204" pitchFamily="49" charset="0"/>
              </a:rPr>
              <a:t>student</a:t>
            </a:r>
            <a:r>
              <a:rPr lang="en-US" sz="1800" dirty="0"/>
              <a:t>, </a:t>
            </a:r>
          </a:p>
          <a:p>
            <a:pPr marL="540000" indent="360000">
              <a:lnSpc>
                <a:spcPct val="150000"/>
              </a:lnSpc>
              <a:spcBef>
                <a:spcPts val="0"/>
              </a:spcBef>
              <a:buNone/>
            </a:pPr>
            <a:r>
              <a:rPr lang="uk-UA" sz="1800" dirty="0"/>
              <a:t>в якому містяться дані конкретного студента і який керує цими даними за допомогою методів класу (функцій класу) — </a:t>
            </a:r>
            <a:endParaRPr lang="en-US" sz="1800" dirty="0"/>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student.print</a:t>
            </a:r>
            <a:r>
              <a:rPr lang="en-US"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student.printAverage</a:t>
            </a:r>
            <a:r>
              <a:rPr lang="en-US" sz="1800" dirty="0">
                <a:solidFill>
                  <a:schemeClr val="accent5">
                    <a:lumMod val="75000"/>
                  </a:schemeClr>
                </a:solidFill>
                <a:latin typeface="Consolas" panose="020B0609020204030204" pitchFamily="49" charset="0"/>
              </a:rPr>
              <a:t>()</a:t>
            </a:r>
            <a:r>
              <a:rPr lang="en-US" sz="1800" dirty="0"/>
              <a:t>. </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C2660DA3-801A-41A7-8882-C2128B3C4603}"/>
              </a:ext>
            </a:extLst>
          </p:cNvPr>
          <p:cNvPicPr>
            <a:picLocks noChangeAspect="1"/>
          </p:cNvPicPr>
          <p:nvPr/>
        </p:nvPicPr>
        <p:blipFill>
          <a:blip r:embed="rId2"/>
          <a:stretch>
            <a:fillRect/>
          </a:stretch>
        </p:blipFill>
        <p:spPr>
          <a:xfrm>
            <a:off x="10218216" y="0"/>
            <a:ext cx="1973783" cy="6858000"/>
          </a:xfrm>
          <a:prstGeom prst="rect">
            <a:avLst/>
          </a:prstGeom>
        </p:spPr>
      </p:pic>
    </p:spTree>
    <p:extLst>
      <p:ext uri="{BB962C8B-B14F-4D97-AF65-F5344CB8AC3E}">
        <p14:creationId xmlns:p14="http://schemas.microsoft.com/office/powerpoint/2010/main" val="2332070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569271" cy="6000307"/>
          </a:xfrm>
        </p:spPr>
        <p:txBody>
          <a:bodyPr>
            <a:normAutofit/>
          </a:bodyPr>
          <a:lstStyle/>
          <a:p>
            <a:pPr marL="540000" indent="360000">
              <a:lnSpc>
                <a:spcPct val="150000"/>
              </a:lnSpc>
              <a:spcBef>
                <a:spcPts val="0"/>
              </a:spcBef>
              <a:buNone/>
            </a:pPr>
            <a:r>
              <a:rPr lang="ru-RU" sz="1800" dirty="0"/>
              <a:t>На </a:t>
            </a:r>
            <a:r>
              <a:rPr lang="ru-RU" sz="1800" dirty="0" err="1"/>
              <a:t>відміну</a:t>
            </a:r>
            <a:r>
              <a:rPr lang="ru-RU" sz="1800" dirty="0"/>
              <a:t> </a:t>
            </a:r>
            <a:r>
              <a:rPr lang="ru-RU" sz="1800" dirty="0" err="1"/>
              <a:t>від</a:t>
            </a:r>
            <a:r>
              <a:rPr lang="ru-RU" sz="1800" dirty="0"/>
              <a:t> </a:t>
            </a:r>
            <a:r>
              <a:rPr lang="ru-RU" sz="1800" dirty="0" err="1"/>
              <a:t>звичайних</a:t>
            </a:r>
            <a:r>
              <a:rPr lang="ru-RU" sz="1800" dirty="0"/>
              <a:t> </a:t>
            </a:r>
            <a:r>
              <a:rPr lang="ru-RU" sz="1800" dirty="0" err="1"/>
              <a:t>функцій</a:t>
            </a:r>
            <a:r>
              <a:rPr lang="ru-RU" sz="1800" dirty="0"/>
              <a:t>, </a:t>
            </a:r>
            <a:r>
              <a:rPr lang="ru-RU" sz="1800" b="1" dirty="0">
                <a:highlight>
                  <a:srgbClr val="FFFF00"/>
                </a:highlight>
              </a:rPr>
              <a:t>порядок, в </a:t>
            </a:r>
            <a:r>
              <a:rPr lang="ru-RU" sz="1800" b="1" dirty="0" err="1">
                <a:highlight>
                  <a:srgbClr val="FFFF00"/>
                </a:highlight>
              </a:rPr>
              <a:t>якому</a:t>
            </a:r>
            <a:r>
              <a:rPr lang="ru-RU" sz="1800" b="1" dirty="0">
                <a:highlight>
                  <a:srgbClr val="FFFF00"/>
                </a:highlight>
              </a:rPr>
              <a:t> </a:t>
            </a:r>
            <a:r>
              <a:rPr lang="ru-RU" sz="1800" b="1" dirty="0" err="1">
                <a:highlight>
                  <a:srgbClr val="FFFF00"/>
                </a:highlight>
              </a:rPr>
              <a:t>визначені</a:t>
            </a:r>
            <a:r>
              <a:rPr lang="ru-RU" sz="1800" b="1" dirty="0">
                <a:highlight>
                  <a:srgbClr val="FFFF00"/>
                </a:highlight>
              </a:rPr>
              <a:t> </a:t>
            </a:r>
            <a:r>
              <a:rPr lang="ru-RU" sz="1800" b="1" dirty="0" err="1">
                <a:highlight>
                  <a:srgbClr val="FFFF00"/>
                </a:highlight>
              </a:rPr>
              <a:t>методи</a:t>
            </a:r>
            <a:r>
              <a:rPr lang="ru-RU" sz="1800" b="1" dirty="0">
                <a:highlight>
                  <a:srgbClr val="FFFF00"/>
                </a:highlight>
              </a:rPr>
              <a:t> </a:t>
            </a:r>
            <a:r>
              <a:rPr lang="ru-RU" sz="1800" b="1" dirty="0" err="1">
                <a:highlight>
                  <a:srgbClr val="FFFF00"/>
                </a:highlight>
              </a:rPr>
              <a:t>класу</a:t>
            </a:r>
            <a:r>
              <a:rPr lang="ru-RU" sz="1800" b="1" dirty="0">
                <a:highlight>
                  <a:srgbClr val="FFFF00"/>
                </a:highlight>
              </a:rPr>
              <a:t>, не </a:t>
            </a:r>
            <a:r>
              <a:rPr lang="ru-RU" sz="1800" b="1" dirty="0" err="1">
                <a:highlight>
                  <a:srgbClr val="FFFF00"/>
                </a:highlight>
              </a:rPr>
              <a:t>має</a:t>
            </a:r>
            <a:r>
              <a:rPr lang="ru-RU" sz="1800" b="1" dirty="0">
                <a:highlight>
                  <a:srgbClr val="FFFF00"/>
                </a:highlight>
              </a:rPr>
              <a:t> </a:t>
            </a:r>
            <a:r>
              <a:rPr lang="ru-RU" sz="1800" b="1" dirty="0" err="1">
                <a:highlight>
                  <a:srgbClr val="FFFF00"/>
                </a:highlight>
              </a:rPr>
              <a:t>значення</a:t>
            </a:r>
            <a:r>
              <a:rPr lang="ru-RU" sz="1800" dirty="0"/>
              <a:t>!</a:t>
            </a:r>
            <a:endParaRPr lang="uk-UA" sz="1800" dirty="0"/>
          </a:p>
        </p:txBody>
      </p:sp>
      <p:pic>
        <p:nvPicPr>
          <p:cNvPr id="5" name="Рисунок 4">
            <a:extLst>
              <a:ext uri="{FF2B5EF4-FFF2-40B4-BE49-F238E27FC236}">
                <a16:creationId xmlns:a16="http://schemas.microsoft.com/office/drawing/2014/main" id="{7E3654C4-A2A5-44F0-8A00-1AF02103A412}"/>
              </a:ext>
            </a:extLst>
          </p:cNvPr>
          <p:cNvPicPr>
            <a:picLocks noChangeAspect="1"/>
          </p:cNvPicPr>
          <p:nvPr/>
        </p:nvPicPr>
        <p:blipFill>
          <a:blip r:embed="rId2"/>
          <a:stretch>
            <a:fillRect/>
          </a:stretch>
        </p:blipFill>
        <p:spPr>
          <a:xfrm>
            <a:off x="7569271" y="-1"/>
            <a:ext cx="4692063" cy="6858000"/>
          </a:xfrm>
          <a:prstGeom prst="rect">
            <a:avLst/>
          </a:prstGeom>
        </p:spPr>
      </p:pic>
      <p:pic>
        <p:nvPicPr>
          <p:cNvPr id="7" name="Рисунок 6">
            <a:extLst>
              <a:ext uri="{FF2B5EF4-FFF2-40B4-BE49-F238E27FC236}">
                <a16:creationId xmlns:a16="http://schemas.microsoft.com/office/drawing/2014/main" id="{ED8B0E18-C07E-4AA4-86D6-A5F27209AFBC}"/>
              </a:ext>
            </a:extLst>
          </p:cNvPr>
          <p:cNvPicPr>
            <a:picLocks noChangeAspect="1"/>
          </p:cNvPicPr>
          <p:nvPr/>
        </p:nvPicPr>
        <p:blipFill>
          <a:blip r:embed="rId3"/>
          <a:stretch>
            <a:fillRect/>
          </a:stretch>
        </p:blipFill>
        <p:spPr>
          <a:xfrm>
            <a:off x="5607638" y="3857845"/>
            <a:ext cx="1648055" cy="2362530"/>
          </a:xfrm>
          <a:prstGeom prst="rect">
            <a:avLst/>
          </a:prstGeom>
        </p:spPr>
      </p:pic>
    </p:spTree>
    <p:extLst>
      <p:ext uri="{BB962C8B-B14F-4D97-AF65-F5344CB8AC3E}">
        <p14:creationId xmlns:p14="http://schemas.microsoft.com/office/powerpoint/2010/main" val="3706615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Примітка</a:t>
            </a:r>
            <a:r>
              <a:rPr lang="ru-RU" b="1" dirty="0"/>
              <a:t> про </a:t>
            </a:r>
            <a:r>
              <a:rPr lang="ru-RU" b="1" dirty="0" err="1"/>
              <a:t>структури</a:t>
            </a:r>
            <a:r>
              <a:rPr lang="ru-RU" b="1" dirty="0"/>
              <a:t> в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 мові програмування Сі структури можуть тільки зберігати дані і не можуть мати пов’язаних методів. Після проектування класів (використовуючи ключове слово </a:t>
            </a:r>
            <a:r>
              <a:rPr lang="en-US" sz="1800" dirty="0"/>
              <a:t>class) </a:t>
            </a:r>
            <a:r>
              <a:rPr lang="uk-UA" sz="1800" dirty="0"/>
              <a:t>в мові С++, </a:t>
            </a:r>
            <a:r>
              <a:rPr lang="uk-UA" sz="1800" dirty="0" err="1"/>
              <a:t>Б’ярн</a:t>
            </a:r>
            <a:r>
              <a:rPr lang="uk-UA" sz="1800" dirty="0"/>
              <a:t> </a:t>
            </a:r>
            <a:r>
              <a:rPr lang="uk-UA" sz="1800" dirty="0" err="1"/>
              <a:t>Страуструп</a:t>
            </a:r>
            <a:r>
              <a:rPr lang="uk-UA" sz="1800" dirty="0"/>
              <a:t> розмірковував про те, чи потрібно, щоб структури (які були успадковані з мови Сі) мали пов’язані методи. Після роздумів він вирішив, що потрібно. Тому у вищенаведених програмах ми також можемо використовувати ключове слово </a:t>
            </a:r>
            <a:r>
              <a:rPr lang="en-US" sz="1800" dirty="0">
                <a:solidFill>
                  <a:schemeClr val="accent5">
                    <a:lumMod val="75000"/>
                  </a:schemeClr>
                </a:solidFill>
                <a:latin typeface="Consolas" panose="020B0609020204030204" pitchFamily="49" charset="0"/>
              </a:rPr>
              <a:t>struct</a:t>
            </a:r>
            <a:r>
              <a:rPr lang="en-US" sz="1800" dirty="0"/>
              <a:t>, </a:t>
            </a:r>
            <a:r>
              <a:rPr lang="uk-UA" sz="1800" dirty="0"/>
              <a:t>замість </a:t>
            </a:r>
            <a:r>
              <a:rPr lang="en-US" sz="1800" dirty="0">
                <a:solidFill>
                  <a:schemeClr val="accent5">
                    <a:lumMod val="75000"/>
                  </a:schemeClr>
                </a:solidFill>
                <a:latin typeface="Consolas" panose="020B0609020204030204" pitchFamily="49" charset="0"/>
              </a:rPr>
              <a:t>class</a:t>
            </a:r>
            <a:r>
              <a:rPr lang="en-US" sz="1800" dirty="0"/>
              <a:t>, </a:t>
            </a:r>
            <a:r>
              <a:rPr lang="uk-UA" sz="1800" dirty="0"/>
              <a:t>і все працюватиме!</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Багато програмістів вважають, що це було неправильне рішення, оскільки воно може призвести до проблем, наприклад, справедливо припустити, що клас очистить пам’ять після себе (наприклад, клас, якому виділена пам’ять, звільнить її безпосередньо перед моментом знищення самого класу), але припускати те ж саме при роботі зі структурами — небезпечно. Отже, рекомендується використовувати ключове слово </a:t>
            </a:r>
            <a:r>
              <a:rPr lang="en-US" sz="1800" dirty="0">
                <a:solidFill>
                  <a:schemeClr val="accent5">
                    <a:lumMod val="75000"/>
                  </a:schemeClr>
                </a:solidFill>
                <a:latin typeface="Consolas" panose="020B0609020204030204" pitchFamily="49" charset="0"/>
              </a:rPr>
              <a:t>struct</a:t>
            </a:r>
            <a:r>
              <a:rPr lang="en-US" sz="1800" dirty="0"/>
              <a:t> </a:t>
            </a:r>
            <a:r>
              <a:rPr lang="uk-UA" sz="1800" dirty="0"/>
              <a:t>для структур, які використовуються тільки для зберігання даних, і ключове слово </a:t>
            </a:r>
            <a:r>
              <a:rPr lang="en-US" sz="1800" dirty="0">
                <a:solidFill>
                  <a:schemeClr val="accent5">
                    <a:lumMod val="75000"/>
                  </a:schemeClr>
                </a:solidFill>
                <a:latin typeface="Consolas" panose="020B0609020204030204" pitchFamily="49" charset="0"/>
              </a:rPr>
              <a:t>class</a:t>
            </a:r>
            <a:r>
              <a:rPr lang="en-US" sz="1800" dirty="0"/>
              <a:t> — </a:t>
            </a:r>
            <a:r>
              <a:rPr lang="uk-UA" sz="1800" dirty="0"/>
              <a:t>для визначення об’єктів, які вимагають об’єднання як даних, так і функцій.</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743746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Примітка</a:t>
            </a:r>
            <a:r>
              <a:rPr lang="ru-RU" b="1" dirty="0"/>
              <a:t> про </a:t>
            </a:r>
            <a:r>
              <a:rPr lang="ru-RU" b="1" dirty="0" err="1"/>
              <a:t>структури</a:t>
            </a:r>
            <a:r>
              <a:rPr lang="ru-RU" b="1" dirty="0"/>
              <a:t> в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Правило: Використовуйте ключове слово </a:t>
            </a:r>
            <a:r>
              <a:rPr lang="en-US" sz="1800" b="1" dirty="0">
                <a:highlight>
                  <a:srgbClr val="00FF00"/>
                </a:highlight>
              </a:rPr>
              <a:t>struct </a:t>
            </a:r>
            <a:r>
              <a:rPr lang="uk-UA" sz="1800" b="1" dirty="0">
                <a:highlight>
                  <a:srgbClr val="00FF00"/>
                </a:highlight>
              </a:rPr>
              <a:t>для структур, які використовуються тільки для зберігання даних. Використовуйте ключове слово </a:t>
            </a:r>
            <a:r>
              <a:rPr lang="en-US" sz="1800" b="1" dirty="0">
                <a:highlight>
                  <a:srgbClr val="00FF00"/>
                </a:highlight>
              </a:rPr>
              <a:t>class </a:t>
            </a:r>
            <a:r>
              <a:rPr lang="uk-UA" sz="1800" b="1" dirty="0">
                <a:highlight>
                  <a:srgbClr val="00FF00"/>
                </a:highlight>
              </a:rPr>
              <a:t>для об’єктів, які об’єднують як дані, так і функції.</a:t>
            </a:r>
          </a:p>
        </p:txBody>
      </p:sp>
    </p:spTree>
    <p:extLst>
      <p:ext uri="{BB962C8B-B14F-4D97-AF65-F5344CB8AC3E}">
        <p14:creationId xmlns:p14="http://schemas.microsoft.com/office/powerpoint/2010/main" val="797063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Виявляється, Стандартна бібліотека </a:t>
            </a:r>
            <a:r>
              <a:rPr lang="en-US" sz="1800" dirty="0"/>
              <a:t>C++ </a:t>
            </a:r>
            <a:r>
              <a:rPr lang="uk-UA" sz="1800" dirty="0"/>
              <a:t>має багато класів, створених для нашої зручності. </a:t>
            </a:r>
            <a:r>
              <a:rPr lang="en-US" sz="1800" dirty="0">
                <a:solidFill>
                  <a:schemeClr val="accent5">
                    <a:lumMod val="75000"/>
                  </a:schemeClr>
                </a:solidFill>
                <a:latin typeface="Consolas" panose="020B0609020204030204" pitchFamily="49" charset="0"/>
              </a:rPr>
              <a:t>std::string</a:t>
            </a:r>
            <a:r>
              <a:rPr lang="en-US" sz="1800" dirty="0"/>
              <a:t>, </a:t>
            </a:r>
            <a:r>
              <a:rPr lang="en-US" sz="1800" dirty="0">
                <a:solidFill>
                  <a:schemeClr val="accent5">
                    <a:lumMod val="75000"/>
                  </a:schemeClr>
                </a:solidFill>
                <a:latin typeface="Consolas" panose="020B0609020204030204" pitchFamily="49" charset="0"/>
              </a:rPr>
              <a:t>std::vector</a:t>
            </a:r>
            <a:r>
              <a:rPr lang="en-US" sz="1800" dirty="0"/>
              <a:t> </a:t>
            </a:r>
            <a:r>
              <a:rPr lang="uk-UA" sz="1800" dirty="0"/>
              <a:t>і </a:t>
            </a:r>
            <a:r>
              <a:rPr lang="en-US" sz="1800" dirty="0">
                <a:solidFill>
                  <a:schemeClr val="accent5">
                    <a:lumMod val="75000"/>
                  </a:schemeClr>
                </a:solidFill>
                <a:latin typeface="Consolas" panose="020B0609020204030204" pitchFamily="49" charset="0"/>
              </a:rPr>
              <a:t>std::array </a:t>
            </a:r>
            <a:r>
              <a:rPr lang="en-US" sz="1800" dirty="0"/>
              <a:t>— </a:t>
            </a:r>
            <a:r>
              <a:rPr lang="uk-UA" sz="1800" dirty="0"/>
              <a:t>це все типи класів! </a:t>
            </a:r>
            <a:r>
              <a:rPr lang="uk-UA" sz="1800" b="1" dirty="0">
                <a:highlight>
                  <a:srgbClr val="00FFFF"/>
                </a:highlight>
              </a:rPr>
              <a:t>Тому, коли ви створюєте об’єкт будь-якого з цих типів, ви створюєте об’єкт класу</a:t>
            </a:r>
            <a:r>
              <a:rPr lang="uk-UA" sz="1800" dirty="0"/>
              <a:t>. А коли ви викликаєте функцію з використанням цих об’єктів, ви викликаєте метод:</a:t>
            </a:r>
          </a:p>
        </p:txBody>
      </p:sp>
      <p:pic>
        <p:nvPicPr>
          <p:cNvPr id="5" name="Рисунок 4">
            <a:extLst>
              <a:ext uri="{FF2B5EF4-FFF2-40B4-BE49-F238E27FC236}">
                <a16:creationId xmlns:a16="http://schemas.microsoft.com/office/drawing/2014/main" id="{862551F5-5800-4593-B8B7-12ADAB5E2F3C}"/>
              </a:ext>
            </a:extLst>
          </p:cNvPr>
          <p:cNvPicPr>
            <a:picLocks noChangeAspect="1"/>
          </p:cNvPicPr>
          <p:nvPr/>
        </p:nvPicPr>
        <p:blipFill>
          <a:blip r:embed="rId2"/>
          <a:stretch>
            <a:fillRect/>
          </a:stretch>
        </p:blipFill>
        <p:spPr>
          <a:xfrm>
            <a:off x="2617806" y="2748286"/>
            <a:ext cx="6956385" cy="3819192"/>
          </a:xfrm>
          <a:prstGeom prst="rect">
            <a:avLst/>
          </a:prstGeom>
        </p:spPr>
      </p:pic>
    </p:spTree>
    <p:extLst>
      <p:ext uri="{BB962C8B-B14F-4D97-AF65-F5344CB8AC3E}">
        <p14:creationId xmlns:p14="http://schemas.microsoft.com/office/powerpoint/2010/main" val="888252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Ключове</a:t>
            </a:r>
            <a:r>
              <a:rPr lang="ru-RU" sz="1800" dirty="0"/>
              <a:t> слово </a:t>
            </a:r>
            <a:r>
              <a:rPr lang="ru-RU" sz="1800" dirty="0" err="1">
                <a:solidFill>
                  <a:schemeClr val="accent5">
                    <a:lumMod val="75000"/>
                  </a:schemeClr>
                </a:solidFill>
                <a:latin typeface="Consolas" panose="020B0609020204030204" pitchFamily="49" charset="0"/>
              </a:rPr>
              <a:t>class</a:t>
            </a:r>
            <a:r>
              <a:rPr lang="ru-RU" sz="1800" dirty="0"/>
              <a:t> </a:t>
            </a:r>
            <a:r>
              <a:rPr lang="ru-RU" sz="1800" dirty="0" err="1"/>
              <a:t>дозволяє</a:t>
            </a:r>
            <a:r>
              <a:rPr lang="ru-RU" sz="1800" dirty="0"/>
              <a:t> </a:t>
            </a:r>
            <a:r>
              <a:rPr lang="ru-RU" sz="1800" dirty="0" err="1"/>
              <a:t>створити</a:t>
            </a:r>
            <a:r>
              <a:rPr lang="ru-RU" sz="1800" dirty="0"/>
              <a:t> </a:t>
            </a:r>
            <a:r>
              <a:rPr lang="ru-RU" sz="1800" dirty="0" err="1"/>
              <a:t>користувацький</a:t>
            </a:r>
            <a:r>
              <a:rPr lang="ru-RU" sz="1800" dirty="0"/>
              <a:t> тип </a:t>
            </a:r>
            <a:r>
              <a:rPr lang="ru-RU" sz="1800" dirty="0" err="1"/>
              <a:t>даних</a:t>
            </a:r>
            <a:r>
              <a:rPr lang="ru-RU" sz="1800" dirty="0"/>
              <a:t> в </a:t>
            </a:r>
            <a:r>
              <a:rPr lang="ru-RU" sz="1800" dirty="0" err="1"/>
              <a:t>мові</a:t>
            </a:r>
            <a:r>
              <a:rPr lang="ru-RU" sz="1800" dirty="0"/>
              <a:t> C++, </a:t>
            </a:r>
            <a:r>
              <a:rPr lang="ru-RU" sz="1800" dirty="0" err="1"/>
              <a:t>який</a:t>
            </a:r>
            <a:r>
              <a:rPr lang="ru-RU" sz="1800" dirty="0"/>
              <a:t> </a:t>
            </a:r>
            <a:r>
              <a:rPr lang="ru-RU" sz="1800" dirty="0" err="1"/>
              <a:t>може</a:t>
            </a:r>
            <a:r>
              <a:rPr lang="ru-RU" sz="1800" dirty="0"/>
              <a:t> </a:t>
            </a:r>
            <a:r>
              <a:rPr lang="ru-RU" sz="1800" dirty="0" err="1"/>
              <a:t>містити</a:t>
            </a:r>
            <a:r>
              <a:rPr lang="ru-RU" sz="1800" dirty="0"/>
              <a:t> як </a:t>
            </a:r>
            <a:r>
              <a:rPr lang="ru-RU" sz="1800" dirty="0" err="1"/>
              <a:t>змінні</a:t>
            </a:r>
            <a:r>
              <a:rPr lang="ru-RU" sz="1800" dirty="0"/>
              <a:t>-члени, так і </a:t>
            </a:r>
            <a:r>
              <a:rPr lang="ru-RU" sz="1800" dirty="0" err="1"/>
              <a:t>методи</a:t>
            </a:r>
            <a:r>
              <a:rPr lang="ru-RU" sz="1800" dirty="0"/>
              <a:t>. </a:t>
            </a:r>
            <a:r>
              <a:rPr lang="ru-RU" sz="1800" b="1" dirty="0" err="1">
                <a:highlight>
                  <a:srgbClr val="00FF00"/>
                </a:highlight>
              </a:rPr>
              <a:t>Класи</a:t>
            </a:r>
            <a:r>
              <a:rPr lang="ru-RU" sz="1800" dirty="0"/>
              <a:t> — </a:t>
            </a:r>
            <a:r>
              <a:rPr lang="ru-RU" sz="1800" dirty="0" err="1"/>
              <a:t>це</a:t>
            </a:r>
            <a:r>
              <a:rPr lang="ru-RU" sz="1800" dirty="0"/>
              <a:t> основа </a:t>
            </a:r>
            <a:r>
              <a:rPr lang="ru-RU" sz="1800" dirty="0" err="1"/>
              <a:t>об’єктно-орієнтованого</a:t>
            </a:r>
            <a:r>
              <a:rPr lang="ru-RU" sz="1800" dirty="0"/>
              <a:t> </a:t>
            </a:r>
            <a:r>
              <a:rPr lang="ru-RU" sz="1800" dirty="0" err="1"/>
              <a:t>програмування</a:t>
            </a:r>
            <a:r>
              <a:rPr lang="ru-RU" sz="1800" dirty="0"/>
              <a:t>!</a:t>
            </a:r>
            <a:endParaRPr lang="uk-UA" sz="1800" dirty="0"/>
          </a:p>
        </p:txBody>
      </p:sp>
    </p:spTree>
    <p:extLst>
      <p:ext uri="{BB962C8B-B14F-4D97-AF65-F5344CB8AC3E}">
        <p14:creationId xmlns:p14="http://schemas.microsoft.com/office/powerpoint/2010/main" val="28102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№1</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Створіть клас </a:t>
            </a:r>
            <a:r>
              <a:rPr lang="en-US" sz="1800" dirty="0">
                <a:solidFill>
                  <a:schemeClr val="accent5">
                    <a:lumMod val="75000"/>
                  </a:schemeClr>
                </a:solidFill>
                <a:latin typeface="Consolas" panose="020B0609020204030204" pitchFamily="49" charset="0"/>
              </a:rPr>
              <a:t>Numbers</a:t>
            </a:r>
            <a:r>
              <a:rPr lang="en-US" sz="1800" dirty="0"/>
              <a:t>, </a:t>
            </a:r>
            <a:r>
              <a:rPr lang="uk-UA" sz="1800" dirty="0"/>
              <a:t>який містить два цілих числа. Цей клас повинен мати дві змінні-члени для зберігання цих двох цілих чисел. Ви також повинні створити два методи:</a:t>
            </a:r>
          </a:p>
          <a:p>
            <a:pPr marL="825750" indent="-285750">
              <a:lnSpc>
                <a:spcPct val="150000"/>
              </a:lnSpc>
              <a:spcBef>
                <a:spcPts val="0"/>
              </a:spcBef>
            </a:pPr>
            <a:r>
              <a:rPr lang="uk-UA" sz="1800" dirty="0"/>
              <a:t>   метод </a:t>
            </a:r>
            <a:r>
              <a:rPr lang="en-US" sz="1800" dirty="0">
                <a:solidFill>
                  <a:schemeClr val="accent5">
                    <a:lumMod val="75000"/>
                  </a:schemeClr>
                </a:solidFill>
                <a:latin typeface="Consolas" panose="020B0609020204030204" pitchFamily="49" charset="0"/>
              </a:rPr>
              <a:t>set()</a:t>
            </a:r>
            <a:r>
              <a:rPr lang="en-US" sz="1800" dirty="0"/>
              <a:t>, </a:t>
            </a:r>
            <a:r>
              <a:rPr lang="uk-UA" sz="1800" dirty="0"/>
              <a:t>який дозволить присвоювати значення змінним;</a:t>
            </a:r>
          </a:p>
          <a:p>
            <a:pPr marL="825750" indent="-285750">
              <a:lnSpc>
                <a:spcPct val="150000"/>
              </a:lnSpc>
              <a:spcBef>
                <a:spcPts val="0"/>
              </a:spcBef>
            </a:pPr>
            <a:r>
              <a:rPr lang="uk-UA" sz="1800" dirty="0"/>
              <a:t>   метод </a:t>
            </a:r>
            <a:r>
              <a:rPr lang="en-US" sz="1800" dirty="0">
                <a:solidFill>
                  <a:schemeClr val="accent5">
                    <a:lumMod val="75000"/>
                  </a:schemeClr>
                </a:solidFill>
                <a:latin typeface="Consolas" panose="020B0609020204030204" pitchFamily="49" charset="0"/>
              </a:rPr>
              <a:t>print()</a:t>
            </a:r>
            <a:r>
              <a:rPr lang="en-US" sz="1800" dirty="0"/>
              <a:t>, </a:t>
            </a:r>
            <a:r>
              <a:rPr lang="uk-UA" sz="1800" dirty="0"/>
              <a:t>який буде виводити значення змінних.</a:t>
            </a:r>
          </a:p>
          <a:p>
            <a:pPr marL="540000" indent="360000">
              <a:lnSpc>
                <a:spcPct val="150000"/>
              </a:lnSpc>
              <a:spcBef>
                <a:spcPts val="0"/>
              </a:spcBef>
              <a:buNone/>
            </a:pPr>
            <a:r>
              <a:rPr lang="uk-UA" sz="1800" dirty="0"/>
              <a:t>Виконання наступної функції </a:t>
            </a:r>
            <a:r>
              <a:rPr lang="en-US" sz="1800" dirty="0">
                <a:solidFill>
                  <a:schemeClr val="accent5">
                    <a:lumMod val="75000"/>
                  </a:schemeClr>
                </a:solidFill>
                <a:latin typeface="Consolas" panose="020B0609020204030204" pitchFamily="49" charset="0"/>
              </a:rPr>
              <a:t>main()</a:t>
            </a:r>
            <a:r>
              <a:rPr lang="en-US" sz="1800" dirty="0"/>
              <a:t>:</a:t>
            </a:r>
            <a:endParaRPr lang="uk-UA" sz="1800" dirty="0"/>
          </a:p>
        </p:txBody>
      </p:sp>
      <p:pic>
        <p:nvPicPr>
          <p:cNvPr id="5" name="Рисунок 4">
            <a:extLst>
              <a:ext uri="{FF2B5EF4-FFF2-40B4-BE49-F238E27FC236}">
                <a16:creationId xmlns:a16="http://schemas.microsoft.com/office/drawing/2014/main" id="{136E666F-EE6B-4DD1-9249-013D5D0617B1}"/>
              </a:ext>
            </a:extLst>
          </p:cNvPr>
          <p:cNvPicPr>
            <a:picLocks noChangeAspect="1"/>
          </p:cNvPicPr>
          <p:nvPr/>
        </p:nvPicPr>
        <p:blipFill>
          <a:blip r:embed="rId2"/>
          <a:stretch>
            <a:fillRect/>
          </a:stretch>
        </p:blipFill>
        <p:spPr>
          <a:xfrm>
            <a:off x="2264779" y="3030034"/>
            <a:ext cx="7662440" cy="3827965"/>
          </a:xfrm>
          <a:prstGeom prst="rect">
            <a:avLst/>
          </a:prstGeom>
        </p:spPr>
      </p:pic>
      <p:pic>
        <p:nvPicPr>
          <p:cNvPr id="7" name="Рисунок 6">
            <a:extLst>
              <a:ext uri="{FF2B5EF4-FFF2-40B4-BE49-F238E27FC236}">
                <a16:creationId xmlns:a16="http://schemas.microsoft.com/office/drawing/2014/main" id="{2EAD1ED3-F561-4B85-A1C7-BEA2966364BB}"/>
              </a:ext>
            </a:extLst>
          </p:cNvPr>
          <p:cNvPicPr>
            <a:picLocks noChangeAspect="1"/>
          </p:cNvPicPr>
          <p:nvPr/>
        </p:nvPicPr>
        <p:blipFill>
          <a:blip r:embed="rId3"/>
          <a:stretch>
            <a:fillRect/>
          </a:stretch>
        </p:blipFill>
        <p:spPr>
          <a:xfrm>
            <a:off x="7736096" y="5846305"/>
            <a:ext cx="1905266" cy="790685"/>
          </a:xfrm>
          <a:prstGeom prst="rect">
            <a:avLst/>
          </a:prstGeom>
        </p:spPr>
      </p:pic>
    </p:spTree>
    <p:extLst>
      <p:ext uri="{BB962C8B-B14F-4D97-AF65-F5344CB8AC3E}">
        <p14:creationId xmlns:p14="http://schemas.microsoft.com/office/powerpoint/2010/main" val="520161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ECF3FD2-ADA4-4122-AD06-EB38F9CAE174}"/>
              </a:ext>
            </a:extLst>
          </p:cNvPr>
          <p:cNvPicPr>
            <a:picLocks noChangeAspect="1"/>
          </p:cNvPicPr>
          <p:nvPr/>
        </p:nvPicPr>
        <p:blipFill>
          <a:blip r:embed="rId2"/>
          <a:stretch>
            <a:fillRect/>
          </a:stretch>
        </p:blipFill>
        <p:spPr>
          <a:xfrm>
            <a:off x="3145724" y="-1"/>
            <a:ext cx="5900552" cy="6858000"/>
          </a:xfrm>
          <a:prstGeom prst="rect">
            <a:avLst/>
          </a:prstGeom>
        </p:spPr>
      </p:pic>
    </p:spTree>
    <p:extLst>
      <p:ext uri="{BB962C8B-B14F-4D97-AF65-F5344CB8AC3E}">
        <p14:creationId xmlns:p14="http://schemas.microsoft.com/office/powerpoint/2010/main" val="1071963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Чому</a:t>
            </a:r>
            <a:r>
              <a:rPr lang="ru-RU" sz="1800" b="1" dirty="0">
                <a:highlight>
                  <a:srgbClr val="00FF00"/>
                </a:highlight>
              </a:rPr>
              <a:t> для </a:t>
            </a:r>
            <a:r>
              <a:rPr lang="ru-RU" sz="1800" b="1" dirty="0" err="1">
                <a:highlight>
                  <a:srgbClr val="00FF00"/>
                </a:highlight>
              </a:rPr>
              <a:t>Numbers</a:t>
            </a:r>
            <a:r>
              <a:rPr lang="ru-RU" sz="1800" b="1" dirty="0">
                <a:highlight>
                  <a:srgbClr val="00FF00"/>
                </a:highlight>
              </a:rPr>
              <a:t> повинен </a:t>
            </a:r>
            <a:r>
              <a:rPr lang="ru-RU" sz="1800" b="1" dirty="0" err="1">
                <a:highlight>
                  <a:srgbClr val="00FF00"/>
                </a:highlight>
              </a:rPr>
              <a:t>використовуватися</a:t>
            </a:r>
            <a:r>
              <a:rPr lang="ru-RU" sz="1800" b="1" dirty="0">
                <a:highlight>
                  <a:srgbClr val="00FF00"/>
                </a:highlight>
              </a:rPr>
              <a:t> </a:t>
            </a:r>
            <a:r>
              <a:rPr lang="ru-RU" sz="1800" b="1" dirty="0" err="1">
                <a:highlight>
                  <a:srgbClr val="00FF00"/>
                </a:highlight>
              </a:rPr>
              <a:t>клас</a:t>
            </a:r>
            <a:r>
              <a:rPr lang="ru-RU" sz="1800" b="1" dirty="0">
                <a:highlight>
                  <a:srgbClr val="00FF00"/>
                </a:highlight>
              </a:rPr>
              <a:t>, а не структура?</a:t>
            </a:r>
            <a:endParaRPr lang="uk-UA" sz="1800" b="1" dirty="0">
              <a:highlight>
                <a:srgbClr val="00FF00"/>
              </a:highlight>
            </a:endParaRPr>
          </a:p>
        </p:txBody>
      </p:sp>
    </p:spTree>
    <p:extLst>
      <p:ext uri="{BB962C8B-B14F-4D97-AF65-F5344CB8AC3E}">
        <p14:creationId xmlns:p14="http://schemas.microsoft.com/office/powerpoint/2010/main" val="1051744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555674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53583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Історія</a:t>
            </a:r>
            <a:r>
              <a:rPr lang="ru-RU" b="1" dirty="0"/>
              <a:t> і </a:t>
            </a:r>
            <a:r>
              <a:rPr lang="ru-RU" b="1" dirty="0" err="1"/>
              <a:t>етапи</a:t>
            </a:r>
            <a:r>
              <a:rPr lang="ru-RU" b="1" dirty="0"/>
              <a:t> </a:t>
            </a:r>
            <a:r>
              <a:rPr lang="ru-RU" b="1" dirty="0" err="1"/>
              <a:t>розвитку</a:t>
            </a:r>
            <a:r>
              <a:rPr lang="ru-RU" b="1" dirty="0"/>
              <a:t> С++</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FF"/>
                </a:highlight>
              </a:rPr>
              <a:t>Якщо</a:t>
            </a:r>
            <a:r>
              <a:rPr lang="ru-RU" sz="1800" b="1" dirty="0">
                <a:highlight>
                  <a:srgbClr val="00FFFF"/>
                </a:highlight>
              </a:rPr>
              <a:t> </a:t>
            </a:r>
            <a:r>
              <a:rPr lang="ru-RU" sz="1800" b="1" dirty="0" err="1">
                <a:highlight>
                  <a:srgbClr val="00FFFF"/>
                </a:highlight>
              </a:rPr>
              <a:t>ви</a:t>
            </a:r>
            <a:r>
              <a:rPr lang="ru-RU" sz="1800" b="1" dirty="0">
                <a:highlight>
                  <a:srgbClr val="00FFFF"/>
                </a:highlight>
              </a:rPr>
              <a:t> </a:t>
            </a:r>
            <a:r>
              <a:rPr lang="ru-RU" sz="1800" b="1" dirty="0" err="1">
                <a:highlight>
                  <a:srgbClr val="00FFFF"/>
                </a:highlight>
              </a:rPr>
              <a:t>вважаєте</a:t>
            </a:r>
            <a:r>
              <a:rPr lang="ru-RU" sz="1800" b="1" dirty="0">
                <a:highlight>
                  <a:srgbClr val="00FFFF"/>
                </a:highlight>
              </a:rPr>
              <a:t>, </a:t>
            </a:r>
            <a:r>
              <a:rPr lang="ru-RU" sz="1800" b="1" dirty="0" err="1">
                <a:highlight>
                  <a:srgbClr val="00FFFF"/>
                </a:highlight>
              </a:rPr>
              <a:t>що</a:t>
            </a:r>
            <a:r>
              <a:rPr lang="ru-RU" sz="1800" b="1" dirty="0">
                <a:highlight>
                  <a:srgbClr val="00FFFF"/>
                </a:highlight>
              </a:rPr>
              <a:t> С++ </a:t>
            </a:r>
            <a:r>
              <a:rPr lang="ru-RU" sz="1800" b="1" dirty="0" err="1">
                <a:highlight>
                  <a:srgbClr val="00FFFF"/>
                </a:highlight>
              </a:rPr>
              <a:t>важка</a:t>
            </a:r>
            <a:r>
              <a:rPr lang="ru-RU" sz="1800" b="1" dirty="0">
                <a:highlight>
                  <a:srgbClr val="00FFFF"/>
                </a:highlight>
              </a:rPr>
              <a:t> </a:t>
            </a:r>
            <a:r>
              <a:rPr lang="ru-RU" sz="1800" b="1" dirty="0" err="1">
                <a:highlight>
                  <a:srgbClr val="00FFFF"/>
                </a:highlight>
              </a:rPr>
              <a:t>мова</a:t>
            </a:r>
            <a:r>
              <a:rPr lang="ru-RU" sz="1800" b="1" dirty="0">
                <a:highlight>
                  <a:srgbClr val="00FFFF"/>
                </a:highlight>
              </a:rPr>
              <a:t>, </a:t>
            </a:r>
            <a:r>
              <a:rPr lang="ru-RU" sz="1800" b="1" dirty="0" err="1">
                <a:highlight>
                  <a:srgbClr val="00FFFF"/>
                </a:highlight>
              </a:rPr>
              <a:t>спробуйте</a:t>
            </a:r>
            <a:r>
              <a:rPr lang="ru-RU" sz="1800" b="1" dirty="0">
                <a:highlight>
                  <a:srgbClr val="00FFFF"/>
                </a:highlight>
              </a:rPr>
              <a:t> </a:t>
            </a:r>
            <a:r>
              <a:rPr lang="ru-RU" sz="1800" b="1" dirty="0" err="1">
                <a:highlight>
                  <a:srgbClr val="00FFFF"/>
                </a:highlight>
              </a:rPr>
              <a:t>вивчити</a:t>
            </a:r>
            <a:r>
              <a:rPr lang="ru-RU" sz="1800" b="1" dirty="0">
                <a:highlight>
                  <a:srgbClr val="00FFFF"/>
                </a:highlight>
              </a:rPr>
              <a:t> </a:t>
            </a:r>
            <a:r>
              <a:rPr lang="ru-RU" sz="1800" b="1" dirty="0" err="1">
                <a:highlight>
                  <a:srgbClr val="00FFFF"/>
                </a:highlight>
              </a:rPr>
              <a:t>англійську</a:t>
            </a:r>
            <a:r>
              <a:rPr lang="en-US" sz="1800" b="1" dirty="0">
                <a:highlight>
                  <a:srgbClr val="00FFFF"/>
                </a:highlight>
              </a:rPr>
              <a:t> </a:t>
            </a:r>
            <a:r>
              <a:rPr lang="en-US" sz="1800" b="1" i="1" dirty="0">
                <a:highlight>
                  <a:srgbClr val="FFFF00"/>
                </a:highlight>
              </a:rPr>
              <a:t>(</a:t>
            </a:r>
            <a:r>
              <a:rPr lang="ru-RU" sz="1800" b="1" i="1" dirty="0" err="1">
                <a:highlight>
                  <a:srgbClr val="FFFF00"/>
                </a:highlight>
              </a:rPr>
              <a:t>Б’ярн</a:t>
            </a:r>
            <a:r>
              <a:rPr lang="ru-RU" sz="1800" b="1" i="1" dirty="0">
                <a:highlight>
                  <a:srgbClr val="FFFF00"/>
                </a:highlight>
              </a:rPr>
              <a:t> Страуструп</a:t>
            </a:r>
            <a:r>
              <a:rPr lang="en-US" sz="1800" b="1" i="1" dirty="0">
                <a:highlight>
                  <a:srgbClr val="FFFF00"/>
                </a:highlight>
              </a:rPr>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Історія</a:t>
            </a:r>
            <a:r>
              <a:rPr lang="ru-RU" sz="1800" dirty="0"/>
              <a:t> С++ </a:t>
            </a:r>
            <a:r>
              <a:rPr lang="ru-RU" sz="1800" dirty="0" err="1"/>
              <a:t>налічує</a:t>
            </a:r>
            <a:r>
              <a:rPr lang="ru-RU" sz="1800" dirty="0"/>
              <a:t> </a:t>
            </a:r>
            <a:r>
              <a:rPr lang="ru-RU" sz="1800" dirty="0" err="1"/>
              <a:t>вже</a:t>
            </a:r>
            <a:r>
              <a:rPr lang="ru-RU" sz="1800" dirty="0"/>
              <a:t> </a:t>
            </a:r>
            <a:r>
              <a:rPr lang="ru-RU" sz="1800" dirty="0" err="1"/>
              <a:t>майже</a:t>
            </a:r>
            <a:r>
              <a:rPr lang="ru-RU" sz="1800" dirty="0"/>
              <a:t> </a:t>
            </a:r>
            <a:r>
              <a:rPr lang="ru-RU" sz="1800" dirty="0" err="1"/>
              <a:t>півсотні</a:t>
            </a:r>
            <a:r>
              <a:rPr lang="ru-RU" sz="1800" dirty="0"/>
              <a:t> </a:t>
            </a:r>
            <a:r>
              <a:rPr lang="ru-RU" sz="1800" dirty="0" err="1"/>
              <a:t>років</a:t>
            </a:r>
            <a:r>
              <a:rPr lang="ru-RU" sz="1800" dirty="0"/>
              <a:t>. У </a:t>
            </a:r>
            <a:r>
              <a:rPr lang="ru-RU" sz="1800" b="1" dirty="0"/>
              <a:t>1972</a:t>
            </a:r>
            <a:r>
              <a:rPr lang="ru-RU" sz="1800" dirty="0"/>
              <a:t> </a:t>
            </a:r>
            <a:r>
              <a:rPr lang="ru-RU" sz="1800" dirty="0" err="1"/>
              <a:t>році</a:t>
            </a:r>
            <a:r>
              <a:rPr lang="ru-RU" sz="1800" dirty="0"/>
              <a:t> </a:t>
            </a:r>
            <a:r>
              <a:rPr lang="ru-RU" sz="1800" dirty="0" err="1"/>
              <a:t>програміст</a:t>
            </a:r>
            <a:r>
              <a:rPr lang="ru-RU" sz="1800" dirty="0"/>
              <a:t> з </a:t>
            </a:r>
            <a:r>
              <a:rPr lang="ru-RU" sz="1800" dirty="0" err="1"/>
              <a:t>компанії</a:t>
            </a:r>
            <a:r>
              <a:rPr lang="ru-RU" sz="1800" dirty="0"/>
              <a:t> Bell Labs </a:t>
            </a:r>
            <a:r>
              <a:rPr lang="ru-RU" sz="1800" dirty="0" err="1"/>
              <a:t>Деніс</a:t>
            </a:r>
            <a:r>
              <a:rPr lang="ru-RU" sz="1800" dirty="0"/>
              <a:t> </a:t>
            </a:r>
            <a:r>
              <a:rPr lang="ru-RU" sz="1800" dirty="0" err="1"/>
              <a:t>Рітчі</a:t>
            </a:r>
            <a:r>
              <a:rPr lang="ru-RU" sz="1800" dirty="0"/>
              <a:t> </a:t>
            </a:r>
            <a:r>
              <a:rPr lang="ru-RU" sz="1800" b="1" dirty="0"/>
              <a:t>створив </a:t>
            </a:r>
            <a:r>
              <a:rPr lang="ru-RU" sz="1800" b="1" dirty="0" err="1"/>
              <a:t>мову</a:t>
            </a:r>
            <a:r>
              <a:rPr lang="ru-RU" sz="1800" b="1" dirty="0"/>
              <a:t> </a:t>
            </a:r>
            <a:r>
              <a:rPr lang="ru-RU" sz="1800" b="1" dirty="0" err="1"/>
              <a:t>програмування</a:t>
            </a:r>
            <a:r>
              <a:rPr lang="ru-RU" sz="1800" b="1" dirty="0"/>
              <a:t> С</a:t>
            </a:r>
            <a:r>
              <a:rPr lang="ru-RU" sz="1800" dirty="0"/>
              <a:t>. До </a:t>
            </a:r>
            <a:r>
              <a:rPr lang="ru-RU" sz="1800" dirty="0" err="1"/>
              <a:t>цього</a:t>
            </a:r>
            <a:r>
              <a:rPr lang="ru-RU" sz="1800" dirty="0"/>
              <a:t> часу в </a:t>
            </a:r>
            <a:r>
              <a:rPr lang="ru-RU" sz="1800" dirty="0" err="1"/>
              <a:t>світі</a:t>
            </a:r>
            <a:r>
              <a:rPr lang="ru-RU" sz="1800" dirty="0"/>
              <a:t> </a:t>
            </a:r>
            <a:r>
              <a:rPr lang="ru-RU" sz="1800" dirty="0" err="1"/>
              <a:t>вже</a:t>
            </a:r>
            <a:r>
              <a:rPr lang="ru-RU" sz="1800" dirty="0"/>
              <a:t> </a:t>
            </a:r>
            <a:r>
              <a:rPr lang="ru-RU" sz="1800" dirty="0" err="1"/>
              <a:t>існувало</a:t>
            </a:r>
            <a:r>
              <a:rPr lang="ru-RU" sz="1800" dirty="0"/>
              <a:t> </a:t>
            </a:r>
            <a:r>
              <a:rPr lang="ru-RU" sz="1800" dirty="0" err="1"/>
              <a:t>чимало</a:t>
            </a:r>
            <a:r>
              <a:rPr lang="ru-RU" sz="1800" dirty="0"/>
              <a:t> </a:t>
            </a:r>
            <a:r>
              <a:rPr lang="ru-RU" sz="1800" dirty="0" err="1"/>
              <a:t>мов</a:t>
            </a:r>
            <a:r>
              <a:rPr lang="ru-RU" sz="1800" dirty="0"/>
              <a:t> </a:t>
            </a:r>
            <a:r>
              <a:rPr lang="ru-RU" sz="1800" dirty="0" err="1"/>
              <a:t>програмування</a:t>
            </a:r>
            <a:r>
              <a:rPr lang="ru-RU" sz="1800" dirty="0"/>
              <a:t> (</a:t>
            </a:r>
            <a:r>
              <a:rPr lang="ru-RU" sz="1800" dirty="0" err="1"/>
              <a:t>Fortran</a:t>
            </a:r>
            <a:r>
              <a:rPr lang="ru-RU" sz="1800" dirty="0"/>
              <a:t>, COBOL, Basic, </a:t>
            </a:r>
            <a:r>
              <a:rPr lang="ru-RU" sz="1800" dirty="0" err="1"/>
              <a:t>Pascal</a:t>
            </a:r>
            <a:r>
              <a:rPr lang="ru-RU" sz="1800" dirty="0"/>
              <a:t>), але С </a:t>
            </a:r>
            <a:r>
              <a:rPr lang="ru-RU" sz="1800" dirty="0" err="1"/>
              <a:t>вийшла</a:t>
            </a:r>
            <a:r>
              <a:rPr lang="ru-RU" sz="1800" dirty="0"/>
              <a:t> особливою, </a:t>
            </a:r>
            <a:r>
              <a:rPr lang="ru-RU" sz="1800" dirty="0" err="1"/>
              <a:t>ні</a:t>
            </a:r>
            <a:r>
              <a:rPr lang="ru-RU" sz="1800" dirty="0"/>
              <a:t> на яку з </a:t>
            </a:r>
            <a:r>
              <a:rPr lang="ru-RU" sz="1800" dirty="0" err="1"/>
              <a:t>цих</a:t>
            </a:r>
            <a:r>
              <a:rPr lang="ru-RU" sz="1800" dirty="0"/>
              <a:t> </a:t>
            </a:r>
            <a:r>
              <a:rPr lang="ru-RU" sz="1800" dirty="0" err="1"/>
              <a:t>мов</a:t>
            </a:r>
            <a:r>
              <a:rPr lang="ru-RU" sz="1800" dirty="0"/>
              <a:t> не </a:t>
            </a:r>
            <a:r>
              <a:rPr lang="ru-RU" sz="1800" dirty="0" err="1"/>
              <a:t>схожою</a:t>
            </a:r>
            <a:r>
              <a:rPr lang="ru-RU" sz="1800" dirty="0"/>
              <a:t>. Справа в тому, </a:t>
            </a:r>
            <a:r>
              <a:rPr lang="ru-RU" sz="1800" dirty="0" err="1"/>
              <a:t>що</a:t>
            </a:r>
            <a:r>
              <a:rPr lang="ru-RU" sz="1800" dirty="0"/>
              <a:t> </a:t>
            </a:r>
            <a:r>
              <a:rPr lang="ru-RU" sz="1800" dirty="0" err="1"/>
              <a:t>інші</a:t>
            </a:r>
            <a:r>
              <a:rPr lang="ru-RU" sz="1800" dirty="0"/>
              <a:t> </a:t>
            </a:r>
            <a:r>
              <a:rPr lang="ru-RU" sz="1800" dirty="0" err="1"/>
              <a:t>мови</a:t>
            </a:r>
            <a:r>
              <a:rPr lang="ru-RU" sz="1800" dirty="0"/>
              <a:t> </a:t>
            </a:r>
            <a:r>
              <a:rPr lang="ru-RU" sz="1800" dirty="0" err="1"/>
              <a:t>розроблялися</a:t>
            </a:r>
            <a:r>
              <a:rPr lang="ru-RU" sz="1800" dirty="0"/>
              <a:t> </a:t>
            </a:r>
            <a:r>
              <a:rPr lang="ru-RU" sz="1800" dirty="0" err="1"/>
              <a:t>або</a:t>
            </a:r>
            <a:r>
              <a:rPr lang="ru-RU" sz="1800" dirty="0"/>
              <a:t> </a:t>
            </a:r>
            <a:r>
              <a:rPr lang="ru-RU" sz="1800" dirty="0" err="1"/>
              <a:t>вченими</a:t>
            </a:r>
            <a:r>
              <a:rPr lang="ru-RU" sz="1800" dirty="0"/>
              <a:t> — для </a:t>
            </a:r>
            <a:r>
              <a:rPr lang="ru-RU" sz="1800" dirty="0" err="1"/>
              <a:t>вчених</a:t>
            </a:r>
            <a:r>
              <a:rPr lang="ru-RU" sz="1800" dirty="0"/>
              <a:t>, </a:t>
            </a:r>
            <a:r>
              <a:rPr lang="ru-RU" sz="1800" dirty="0" err="1"/>
              <a:t>або</a:t>
            </a:r>
            <a:r>
              <a:rPr lang="ru-RU" sz="1800" dirty="0"/>
              <a:t> </a:t>
            </a:r>
            <a:r>
              <a:rPr lang="ru-RU" sz="1800" dirty="0" err="1"/>
              <a:t>викладачами</a:t>
            </a:r>
            <a:r>
              <a:rPr lang="ru-RU" sz="1800" dirty="0"/>
              <a:t> — для </a:t>
            </a:r>
            <a:r>
              <a:rPr lang="ru-RU" sz="1800" dirty="0" err="1"/>
              <a:t>студентів</a:t>
            </a:r>
            <a:r>
              <a:rPr lang="ru-RU"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t>А </a:t>
            </a:r>
            <a:r>
              <a:rPr lang="ru-RU" sz="1800" b="1" dirty="0" err="1"/>
              <a:t>мова</a:t>
            </a:r>
            <a:r>
              <a:rPr lang="ru-RU" sz="1800" b="1" dirty="0"/>
              <a:t> С </a:t>
            </a:r>
            <a:r>
              <a:rPr lang="ru-RU" sz="1800" b="1" dirty="0" err="1"/>
              <a:t>була</a:t>
            </a:r>
            <a:r>
              <a:rPr lang="ru-RU" sz="1800" b="1" dirty="0"/>
              <a:t> придумана </a:t>
            </a:r>
            <a:r>
              <a:rPr lang="ru-RU" sz="1800" b="1" dirty="0" err="1"/>
              <a:t>програмістом</a:t>
            </a:r>
            <a:r>
              <a:rPr lang="ru-RU" sz="1800" b="1" dirty="0"/>
              <a:t> для </a:t>
            </a:r>
            <a:r>
              <a:rPr lang="ru-RU" sz="1800" b="1" dirty="0" err="1"/>
              <a:t>програмістів</a:t>
            </a:r>
            <a:r>
              <a:rPr lang="ru-RU" sz="1800" dirty="0"/>
              <a:t>. </a:t>
            </a:r>
            <a:r>
              <a:rPr lang="ru-RU" sz="1800" dirty="0" err="1"/>
              <a:t>Головні</a:t>
            </a:r>
            <a:r>
              <a:rPr lang="ru-RU" sz="1800" dirty="0"/>
              <a:t> </a:t>
            </a:r>
            <a:r>
              <a:rPr lang="ru-RU" sz="1800" dirty="0" err="1"/>
              <a:t>її</a:t>
            </a:r>
            <a:r>
              <a:rPr lang="ru-RU" sz="1800" dirty="0"/>
              <a:t> </a:t>
            </a:r>
            <a:r>
              <a:rPr lang="ru-RU" sz="1800" dirty="0" err="1"/>
              <a:t>переваги</a:t>
            </a:r>
            <a:r>
              <a:rPr lang="ru-RU" sz="1800" dirty="0"/>
              <a:t> — </a:t>
            </a:r>
            <a:r>
              <a:rPr lang="ru-RU" sz="1800" dirty="0" err="1"/>
              <a:t>тексти</a:t>
            </a:r>
            <a:r>
              <a:rPr lang="ru-RU" sz="1800" dirty="0"/>
              <a:t> </a:t>
            </a:r>
            <a:r>
              <a:rPr lang="ru-RU" sz="1800" dirty="0" err="1"/>
              <a:t>програм</a:t>
            </a:r>
            <a:r>
              <a:rPr lang="ru-RU" sz="1800" dirty="0"/>
              <a:t> </a:t>
            </a:r>
            <a:r>
              <a:rPr lang="ru-RU" sz="1800" dirty="0" err="1"/>
              <a:t>виходили</a:t>
            </a:r>
            <a:r>
              <a:rPr lang="ru-RU" sz="1800" dirty="0"/>
              <a:t> </a:t>
            </a:r>
            <a:r>
              <a:rPr lang="ru-RU" sz="1800" dirty="0" err="1"/>
              <a:t>дуже</a:t>
            </a:r>
            <a:r>
              <a:rPr lang="ru-RU" sz="1800" dirty="0"/>
              <a:t> короткими, а </a:t>
            </a:r>
            <a:r>
              <a:rPr lang="ru-RU" sz="1800" dirty="0" err="1"/>
              <a:t>програми</a:t>
            </a:r>
            <a:r>
              <a:rPr lang="ru-RU" sz="1800" dirty="0"/>
              <a:t> — </a:t>
            </a:r>
            <a:r>
              <a:rPr lang="ru-RU" sz="1800" dirty="0" err="1"/>
              <a:t>дуже</a:t>
            </a:r>
            <a:r>
              <a:rPr lang="ru-RU" sz="1800" dirty="0"/>
              <a:t> </a:t>
            </a:r>
            <a:r>
              <a:rPr lang="ru-RU" sz="1800" dirty="0" err="1"/>
              <a:t>швидкими</a:t>
            </a:r>
            <a:r>
              <a:rPr lang="ru-RU" sz="1800" dirty="0"/>
              <a:t>. С стала </a:t>
            </a:r>
            <a:r>
              <a:rPr lang="ru-RU" sz="1800" dirty="0" err="1"/>
              <a:t>мовою</a:t>
            </a:r>
            <a:r>
              <a:rPr lang="ru-RU" sz="1800" dirty="0"/>
              <a:t> системного </a:t>
            </a:r>
            <a:r>
              <a:rPr lang="ru-RU" sz="1800" dirty="0" err="1"/>
              <a:t>програмування</a:t>
            </a:r>
            <a:r>
              <a:rPr lang="ru-RU" sz="1800" dirty="0"/>
              <a:t> — для </a:t>
            </a:r>
            <a:r>
              <a:rPr lang="ru-RU" sz="1800" dirty="0" err="1"/>
              <a:t>розроблення</a:t>
            </a:r>
            <a:r>
              <a:rPr lang="ru-RU" sz="1800" dirty="0"/>
              <a:t> </a:t>
            </a:r>
            <a:r>
              <a:rPr lang="ru-RU" sz="1800" dirty="0" err="1"/>
              <a:t>операційних</a:t>
            </a:r>
            <a:r>
              <a:rPr lang="ru-RU" sz="1800" dirty="0"/>
              <a:t> систем, </a:t>
            </a:r>
            <a:r>
              <a:rPr lang="ru-RU" sz="1800" dirty="0" err="1"/>
              <a:t>компіляторів</a:t>
            </a:r>
            <a:r>
              <a:rPr lang="ru-RU" sz="1800" dirty="0"/>
              <a:t>, СУБД.</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773336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2243074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223754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236707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Історія</a:t>
            </a:r>
            <a:r>
              <a:rPr lang="ru-RU" b="1" dirty="0"/>
              <a:t> і </a:t>
            </a:r>
            <a:r>
              <a:rPr lang="ru-RU" b="1" dirty="0" err="1"/>
              <a:t>етапи</a:t>
            </a:r>
            <a:r>
              <a:rPr lang="ru-RU" b="1" dirty="0"/>
              <a:t> </a:t>
            </a:r>
            <a:r>
              <a:rPr lang="ru-RU" b="1" dirty="0" err="1"/>
              <a:t>розвитку</a:t>
            </a:r>
            <a:r>
              <a:rPr lang="ru-RU" b="1" dirty="0"/>
              <a:t> С++</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a:t>
            </a:r>
            <a:r>
              <a:rPr lang="uk-UA" sz="1800" b="1" dirty="0">
                <a:highlight>
                  <a:srgbClr val="00FF00"/>
                </a:highlight>
              </a:rPr>
              <a:t>1980</a:t>
            </a:r>
            <a:r>
              <a:rPr lang="uk-UA" sz="1800" dirty="0"/>
              <a:t> році групою дослідників на чолі з Аланом </a:t>
            </a:r>
            <a:r>
              <a:rPr lang="uk-UA" sz="1800" dirty="0" err="1"/>
              <a:t>Кейем</a:t>
            </a:r>
            <a:r>
              <a:rPr lang="uk-UA" sz="1800" dirty="0"/>
              <a:t> була реалізована </a:t>
            </a:r>
            <a:r>
              <a:rPr lang="uk-UA" sz="1800" b="1" dirty="0">
                <a:highlight>
                  <a:srgbClr val="00FF00"/>
                </a:highlight>
              </a:rPr>
              <a:t>перша по-справжньому успішна об'єктно-орієнтована мова програмування </a:t>
            </a:r>
            <a:r>
              <a:rPr lang="en-US" sz="1800" b="1" dirty="0">
                <a:highlight>
                  <a:srgbClr val="00FF00"/>
                </a:highlight>
              </a:rPr>
              <a:t>Smalltalk</a:t>
            </a:r>
            <a:r>
              <a:rPr lang="en-US" sz="1800" dirty="0"/>
              <a:t>, </a:t>
            </a:r>
            <a:r>
              <a:rPr lang="uk-UA" sz="1800" dirty="0"/>
              <a:t>і </a:t>
            </a:r>
            <a:r>
              <a:rPr lang="uk-UA" sz="1800" b="1" dirty="0">
                <a:highlight>
                  <a:srgbClr val="00FFFF"/>
                </a:highlight>
              </a:rPr>
              <a:t>ідеї ООП стали завойовувати програмістські співтовариства</a:t>
            </a:r>
            <a:r>
              <a:rPr lang="uk-UA" sz="1800" dirty="0"/>
              <a:t>. </a:t>
            </a:r>
            <a:r>
              <a:rPr lang="uk-UA" sz="1800" b="1" dirty="0" err="1">
                <a:highlight>
                  <a:srgbClr val="FFFF00"/>
                </a:highlight>
              </a:rPr>
              <a:t>Б’ярн</a:t>
            </a:r>
            <a:r>
              <a:rPr lang="uk-UA" sz="1800" b="1" dirty="0">
                <a:highlight>
                  <a:srgbClr val="FFFF00"/>
                </a:highlight>
              </a:rPr>
              <a:t> </a:t>
            </a:r>
            <a:r>
              <a:rPr lang="uk-UA" sz="1800" b="1" dirty="0" err="1">
                <a:highlight>
                  <a:srgbClr val="FFFF00"/>
                </a:highlight>
              </a:rPr>
              <a:t>Страуструп</a:t>
            </a:r>
            <a:r>
              <a:rPr lang="uk-UA" sz="1800" b="1" dirty="0">
                <a:highlight>
                  <a:srgbClr val="FFFF00"/>
                </a:highlight>
              </a:rPr>
              <a:t> з тієї ж </a:t>
            </a:r>
            <a:r>
              <a:rPr lang="en-US" sz="1800" b="1" dirty="0">
                <a:highlight>
                  <a:srgbClr val="FFFF00"/>
                </a:highlight>
              </a:rPr>
              <a:t>Bell Labs </a:t>
            </a:r>
            <a:r>
              <a:rPr lang="uk-UA" sz="1800" b="1" dirty="0">
                <a:highlight>
                  <a:srgbClr val="FFFF00"/>
                </a:highlight>
              </a:rPr>
              <a:t>доповнив С класами і об'єктами</a:t>
            </a:r>
            <a:r>
              <a:rPr lang="uk-UA" sz="1800" dirty="0"/>
              <a:t>, і в результаті отримав нову, потужну і ефективну ООП мову, сумісну з С. </a:t>
            </a:r>
            <a:r>
              <a:rPr lang="uk-UA" sz="1800" b="1" dirty="0">
                <a:highlight>
                  <a:srgbClr val="FF00FF"/>
                </a:highlight>
              </a:rPr>
              <a:t>Ця мова в 1983 отримала назву С++. </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С++ </a:t>
            </a:r>
            <a:r>
              <a:rPr lang="ru-RU" sz="1800" dirty="0" err="1"/>
              <a:t>замінила</a:t>
            </a:r>
            <a:r>
              <a:rPr lang="ru-RU" sz="1800" dirty="0"/>
              <a:t> С як </a:t>
            </a:r>
            <a:r>
              <a:rPr lang="ru-RU" sz="1800" dirty="0" err="1"/>
              <a:t>мова</a:t>
            </a:r>
            <a:r>
              <a:rPr lang="ru-RU" sz="1800" dirty="0"/>
              <a:t> системного </a:t>
            </a:r>
            <a:r>
              <a:rPr lang="ru-RU" sz="1800" dirty="0" err="1"/>
              <a:t>програмування</a:t>
            </a:r>
            <a:r>
              <a:rPr lang="ru-RU" sz="1800" dirty="0"/>
              <a:t>, </a:t>
            </a:r>
            <a:r>
              <a:rPr lang="ru-RU" sz="1800" dirty="0" err="1"/>
              <a:t>зокрема</a:t>
            </a:r>
            <a:r>
              <a:rPr lang="ru-RU" sz="1800" dirty="0"/>
              <a:t>, </a:t>
            </a:r>
            <a:r>
              <a:rPr lang="ru-RU" sz="1800" dirty="0" err="1"/>
              <a:t>операційна</a:t>
            </a:r>
            <a:r>
              <a:rPr lang="ru-RU" sz="1800" dirty="0"/>
              <a:t> система Windows (до Windows XP </a:t>
            </a:r>
            <a:r>
              <a:rPr lang="ru-RU" sz="1800" dirty="0" err="1"/>
              <a:t>включно</a:t>
            </a:r>
            <a:r>
              <a:rPr lang="ru-RU" sz="1800" dirty="0"/>
              <a:t>), </a:t>
            </a:r>
            <a:r>
              <a:rPr lang="ru-RU" sz="1800" dirty="0" err="1"/>
              <a:t>писалася</a:t>
            </a:r>
            <a:r>
              <a:rPr lang="ru-RU" sz="1800" dirty="0"/>
              <a:t> </a:t>
            </a:r>
            <a:r>
              <a:rPr lang="ru-RU" sz="1800" dirty="0" err="1"/>
              <a:t>саме</a:t>
            </a:r>
            <a:r>
              <a:rPr lang="ru-RU" sz="1800" dirty="0"/>
              <a:t> на </a:t>
            </a:r>
            <a:r>
              <a:rPr lang="ru-RU" sz="1800" dirty="0" err="1"/>
              <a:t>ній</a:t>
            </a:r>
            <a:r>
              <a:rPr lang="ru-RU" sz="1800" dirty="0"/>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4059575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Історія</a:t>
            </a:r>
            <a:r>
              <a:rPr lang="ru-RU" b="1" dirty="0"/>
              <a:t> і </a:t>
            </a:r>
            <a:r>
              <a:rPr lang="ru-RU" b="1" dirty="0" err="1"/>
              <a:t>етапи</a:t>
            </a:r>
            <a:r>
              <a:rPr lang="ru-RU" b="1" dirty="0"/>
              <a:t> </a:t>
            </a:r>
            <a:r>
              <a:rPr lang="ru-RU" b="1" dirty="0" err="1"/>
              <a:t>розвитку</a:t>
            </a:r>
            <a:r>
              <a:rPr lang="ru-RU" b="1" dirty="0"/>
              <a:t> С++</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Основні переваги С++: </a:t>
            </a:r>
            <a:endParaRPr lang="en-US" sz="1800" b="1" dirty="0">
              <a:highlight>
                <a:srgbClr val="00FF00"/>
              </a:highlight>
            </a:endParaRPr>
          </a:p>
          <a:p>
            <a:pPr marL="540000" indent="360000">
              <a:lnSpc>
                <a:spcPct val="150000"/>
              </a:lnSpc>
              <a:spcBef>
                <a:spcPts val="0"/>
              </a:spcBef>
              <a:buNone/>
            </a:pPr>
            <a:r>
              <a:rPr lang="uk-UA" sz="1800" dirty="0"/>
              <a:t>■ висока сумісність з мовою С, що дозволило використовувати накопичені за десятиліття напрацювання цією мовою; </a:t>
            </a:r>
            <a:endParaRPr lang="en-US" sz="1800" dirty="0"/>
          </a:p>
          <a:p>
            <a:pPr marL="540000" indent="360000">
              <a:lnSpc>
                <a:spcPct val="150000"/>
              </a:lnSpc>
              <a:spcBef>
                <a:spcPts val="0"/>
              </a:spcBef>
              <a:buNone/>
            </a:pPr>
            <a:r>
              <a:rPr lang="uk-UA" sz="1800" dirty="0"/>
              <a:t>■ можливість застосування різних підходів і технологій програмування (процедурного програмування, ООП, шаблонів, макросів); </a:t>
            </a:r>
            <a:endParaRPr lang="en-US" sz="1800" dirty="0"/>
          </a:p>
          <a:p>
            <a:pPr marL="540000" indent="360000">
              <a:lnSpc>
                <a:spcPct val="150000"/>
              </a:lnSpc>
              <a:spcBef>
                <a:spcPts val="0"/>
              </a:spcBef>
              <a:buNone/>
            </a:pPr>
            <a:r>
              <a:rPr lang="uk-UA" sz="1800" dirty="0"/>
              <a:t>■ </a:t>
            </a:r>
            <a:r>
              <a:rPr lang="uk-UA" sz="1800" dirty="0" err="1"/>
              <a:t>міжплатформенність</a:t>
            </a:r>
            <a:r>
              <a:rPr lang="uk-UA" sz="1800" dirty="0"/>
              <a:t> — досить легко переносити програми з </a:t>
            </a:r>
            <a:r>
              <a:rPr lang="en-US" sz="1800" dirty="0"/>
              <a:t>Windows </a:t>
            </a:r>
            <a:r>
              <a:rPr lang="uk-UA" sz="1800" dirty="0"/>
              <a:t>на </a:t>
            </a:r>
            <a:r>
              <a:rPr lang="en-US" sz="1800" dirty="0"/>
              <a:t>Unix </a:t>
            </a:r>
            <a:r>
              <a:rPr lang="uk-UA" sz="1800" dirty="0"/>
              <a:t>і навпаки; </a:t>
            </a:r>
            <a:endParaRPr lang="en-US" sz="1800" dirty="0"/>
          </a:p>
          <a:p>
            <a:pPr marL="540000" indent="360000">
              <a:lnSpc>
                <a:spcPct val="150000"/>
              </a:lnSpc>
              <a:spcBef>
                <a:spcPts val="0"/>
              </a:spcBef>
              <a:buNone/>
            </a:pPr>
            <a:r>
              <a:rPr lang="uk-UA" sz="1800" dirty="0"/>
              <a:t>■ ефективність — висока швидкість роботи програм, ефективне використання пам'яті; </a:t>
            </a:r>
            <a:endParaRPr lang="en-US" sz="1800" dirty="0"/>
          </a:p>
          <a:p>
            <a:pPr marL="540000" indent="360000">
              <a:lnSpc>
                <a:spcPct val="150000"/>
              </a:lnSpc>
              <a:spcBef>
                <a:spcPts val="0"/>
              </a:spcBef>
              <a:buNone/>
            </a:pPr>
            <a:r>
              <a:rPr lang="uk-UA" sz="1800" dirty="0"/>
              <a:t>■ можливість роботи на  рівні «заліза»  — з пам'яттю, адресами, портами.</a:t>
            </a:r>
            <a:endParaRPr lang="en-US" sz="1800" dirty="0"/>
          </a:p>
          <a:p>
            <a:pPr marL="540000" indent="360000">
              <a:lnSpc>
                <a:spcPct val="150000"/>
              </a:lnSpc>
              <a:spcBef>
                <a:spcPts val="0"/>
              </a:spcBef>
              <a:buNone/>
            </a:pPr>
            <a:r>
              <a:rPr lang="uk-UA" sz="1800" b="1" dirty="0">
                <a:highlight>
                  <a:srgbClr val="FFFF00"/>
                </a:highlight>
              </a:rPr>
              <a:t>Основні недоліки С++: </a:t>
            </a:r>
            <a:endParaRPr lang="en-US" sz="1800" b="1" dirty="0">
              <a:highlight>
                <a:srgbClr val="FFFF00"/>
              </a:highlight>
            </a:endParaRPr>
          </a:p>
          <a:p>
            <a:pPr marL="540000" indent="360000">
              <a:lnSpc>
                <a:spcPct val="150000"/>
              </a:lnSpc>
              <a:spcBef>
                <a:spcPts val="0"/>
              </a:spcBef>
              <a:buNone/>
            </a:pPr>
            <a:r>
              <a:rPr lang="uk-UA" sz="1800" dirty="0"/>
              <a:t>■ складність мови. С++ збиралася з різних частин і вдосконалювалася в різних напрямках: щоб знати її в достатній мірі, треба знати дуже багато і вчитися довго...; </a:t>
            </a:r>
            <a:endParaRPr lang="en-US" sz="1800" dirty="0"/>
          </a:p>
          <a:p>
            <a:pPr marL="540000" indent="360000">
              <a:lnSpc>
                <a:spcPct val="150000"/>
              </a:lnSpc>
              <a:spcBef>
                <a:spcPts val="0"/>
              </a:spcBef>
              <a:buNone/>
            </a:pPr>
            <a:r>
              <a:rPr lang="uk-UA" sz="1800" dirty="0"/>
              <a:t>■ ідеологія (досягнення максимальної ефективності) і синтаксис мови побудовані так, що дуже легко зробити помилки, які важко виявити.</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15469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Історія</a:t>
            </a:r>
            <a:r>
              <a:rPr lang="ru-RU" b="1" dirty="0"/>
              <a:t> і </a:t>
            </a:r>
            <a:r>
              <a:rPr lang="ru-RU" b="1" dirty="0" err="1"/>
              <a:t>етапи</a:t>
            </a:r>
            <a:r>
              <a:rPr lang="ru-RU" b="1" dirty="0"/>
              <a:t> </a:t>
            </a:r>
            <a:r>
              <a:rPr lang="ru-RU" b="1" dirty="0" err="1"/>
              <a:t>розвитку</a:t>
            </a:r>
            <a:r>
              <a:rPr lang="ru-RU" b="1" dirty="0"/>
              <a:t> С++</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Виправлення</a:t>
            </a:r>
            <a:r>
              <a:rPr lang="ru-RU" sz="1800" dirty="0"/>
              <a:t> </a:t>
            </a:r>
            <a:r>
              <a:rPr lang="ru-RU" sz="1800" dirty="0" err="1"/>
              <a:t>недоліків</a:t>
            </a:r>
            <a:r>
              <a:rPr lang="ru-RU" sz="1800" dirty="0"/>
              <a:t> С++ </a:t>
            </a:r>
            <a:r>
              <a:rPr lang="ru-RU" sz="1800" dirty="0" err="1"/>
              <a:t>йшло</a:t>
            </a:r>
            <a:r>
              <a:rPr lang="ru-RU" sz="1800" dirty="0"/>
              <a:t> за </a:t>
            </a:r>
            <a:r>
              <a:rPr lang="ru-RU" sz="1800" dirty="0" err="1"/>
              <a:t>двома</a:t>
            </a:r>
            <a:r>
              <a:rPr lang="ru-RU" sz="1800" dirty="0"/>
              <a:t> </a:t>
            </a:r>
            <a:r>
              <a:rPr lang="ru-RU" sz="1800" dirty="0" err="1"/>
              <a:t>напрямками</a:t>
            </a:r>
            <a:r>
              <a:rPr lang="ru-RU" sz="1800" dirty="0"/>
              <a:t>. </a:t>
            </a:r>
            <a:r>
              <a:rPr lang="ru-RU" sz="1800" dirty="0" err="1"/>
              <a:t>По-перше</a:t>
            </a:r>
            <a:r>
              <a:rPr lang="ru-RU" sz="1800" dirty="0"/>
              <a:t>, </a:t>
            </a:r>
            <a:r>
              <a:rPr lang="ru-RU" sz="1800" b="1" dirty="0">
                <a:highlight>
                  <a:srgbClr val="FFFF00"/>
                </a:highlight>
              </a:rPr>
              <a:t>на </a:t>
            </a:r>
            <a:r>
              <a:rPr lang="ru-RU" sz="1800" b="1" dirty="0" err="1">
                <a:highlight>
                  <a:srgbClr val="FFFF00"/>
                </a:highlight>
              </a:rPr>
              <a:t>основі</a:t>
            </a:r>
            <a:r>
              <a:rPr lang="ru-RU" sz="1800" b="1" dirty="0">
                <a:highlight>
                  <a:srgbClr val="FFFF00"/>
                </a:highlight>
              </a:rPr>
              <a:t> С++ </a:t>
            </a:r>
            <a:r>
              <a:rPr lang="ru-RU" sz="1800" b="1" dirty="0" err="1">
                <a:highlight>
                  <a:srgbClr val="FFFF00"/>
                </a:highlight>
              </a:rPr>
              <a:t>створювали</a:t>
            </a:r>
            <a:r>
              <a:rPr lang="ru-RU" sz="1800" b="1" dirty="0">
                <a:highlight>
                  <a:srgbClr val="FFFF00"/>
                </a:highlight>
              </a:rPr>
              <a:t> </a:t>
            </a:r>
            <a:r>
              <a:rPr lang="ru-RU" sz="1800" b="1" dirty="0" err="1">
                <a:highlight>
                  <a:srgbClr val="FFFF00"/>
                </a:highlight>
              </a:rPr>
              <a:t>нові</a:t>
            </a:r>
            <a:r>
              <a:rPr lang="ru-RU" sz="1800" b="1" dirty="0">
                <a:highlight>
                  <a:srgbClr val="FFFF00"/>
                </a:highlight>
              </a:rPr>
              <a:t> </a:t>
            </a:r>
            <a:r>
              <a:rPr lang="ru-RU" sz="1800" b="1" dirty="0" err="1">
                <a:highlight>
                  <a:srgbClr val="FFFF00"/>
                </a:highlight>
              </a:rPr>
              <a:t>мови</a:t>
            </a:r>
            <a:r>
              <a:rPr lang="ru-RU" sz="1800" b="1" dirty="0">
                <a:highlight>
                  <a:srgbClr val="FFFF00"/>
                </a:highlight>
              </a:rPr>
              <a:t> </a:t>
            </a:r>
            <a:r>
              <a:rPr lang="ru-RU" sz="1800" b="1" dirty="0" err="1">
                <a:highlight>
                  <a:srgbClr val="FFFF00"/>
                </a:highlight>
              </a:rPr>
              <a:t>програмування</a:t>
            </a:r>
            <a:r>
              <a:rPr lang="ru-RU" sz="1800" dirty="0"/>
              <a:t>. Вони так і </a:t>
            </a:r>
            <a:r>
              <a:rPr lang="ru-RU" sz="1800" dirty="0" err="1"/>
              <a:t>називаються</a:t>
            </a:r>
            <a:r>
              <a:rPr lang="ru-RU" sz="1800" dirty="0"/>
              <a:t> — </a:t>
            </a:r>
            <a:r>
              <a:rPr lang="ru-RU" sz="1800" b="1" dirty="0" err="1">
                <a:highlight>
                  <a:srgbClr val="00FF00"/>
                </a:highlight>
              </a:rPr>
              <a:t>Сі-подібні</a:t>
            </a:r>
            <a:r>
              <a:rPr lang="ru-RU" sz="1800" b="1" dirty="0">
                <a:highlight>
                  <a:srgbClr val="00FF00"/>
                </a:highlight>
              </a:rPr>
              <a:t> </a:t>
            </a:r>
            <a:r>
              <a:rPr lang="ru-RU" sz="1800" b="1" dirty="0" err="1">
                <a:highlight>
                  <a:srgbClr val="00FF00"/>
                </a:highlight>
              </a:rPr>
              <a:t>мови</a:t>
            </a:r>
            <a:r>
              <a:rPr lang="ru-RU" sz="1800" dirty="0"/>
              <a:t>. До них </a:t>
            </a:r>
            <a:r>
              <a:rPr lang="ru-RU" sz="1800" dirty="0" err="1"/>
              <a:t>відносять</a:t>
            </a:r>
            <a:r>
              <a:rPr lang="ru-RU" sz="1800" dirty="0"/>
              <a:t>, </a:t>
            </a:r>
            <a:r>
              <a:rPr lang="ru-RU" sz="1800" dirty="0" err="1"/>
              <a:t>наприклад</a:t>
            </a:r>
            <a:r>
              <a:rPr lang="ru-RU" sz="1800" dirty="0"/>
              <a:t>, C#, Java, PHP, </a:t>
            </a:r>
            <a:r>
              <a:rPr lang="ru-RU" sz="1800" dirty="0" err="1"/>
              <a:t>perl</a:t>
            </a:r>
            <a:r>
              <a:rPr lang="ru-RU" sz="1800" dirty="0"/>
              <a:t>, Python, Swift і </a:t>
            </a:r>
            <a:r>
              <a:rPr lang="ru-RU" sz="1800" dirty="0" err="1"/>
              <a:t>багато</a:t>
            </a:r>
            <a:r>
              <a:rPr lang="ru-RU" sz="1800" dirty="0"/>
              <a:t> </a:t>
            </a:r>
            <a:r>
              <a:rPr lang="ru-RU" sz="1800" dirty="0" err="1"/>
              <a:t>інших</a:t>
            </a:r>
            <a:r>
              <a:rPr lang="ru-RU" sz="1800" dirty="0"/>
              <a:t>. </a:t>
            </a:r>
            <a:endParaRPr lang="en-US"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uk-UA" sz="1800" dirty="0"/>
              <a:t>Порівняно з С++ ці мови, як правило: </a:t>
            </a:r>
            <a:endParaRPr lang="en-US" sz="1800" dirty="0"/>
          </a:p>
          <a:p>
            <a:pPr marL="540000" indent="360000">
              <a:lnSpc>
                <a:spcPct val="150000"/>
              </a:lnSpc>
              <a:spcBef>
                <a:spcPts val="0"/>
              </a:spcBef>
              <a:buNone/>
            </a:pPr>
            <a:r>
              <a:rPr lang="uk-UA" sz="1800" dirty="0"/>
              <a:t>■ безпечніші; </a:t>
            </a:r>
            <a:endParaRPr lang="en-US" sz="1800" dirty="0"/>
          </a:p>
          <a:p>
            <a:pPr marL="540000" indent="360000">
              <a:lnSpc>
                <a:spcPct val="150000"/>
              </a:lnSpc>
              <a:spcBef>
                <a:spcPts val="0"/>
              </a:spcBef>
              <a:buNone/>
            </a:pPr>
            <a:r>
              <a:rPr lang="uk-UA" sz="1800" dirty="0"/>
              <a:t>■ мають вужчу сферу застосування; </a:t>
            </a:r>
            <a:endParaRPr lang="en-US" sz="1800" dirty="0"/>
          </a:p>
          <a:p>
            <a:pPr marL="540000" indent="360000">
              <a:lnSpc>
                <a:spcPct val="150000"/>
              </a:lnSpc>
              <a:spcBef>
                <a:spcPts val="0"/>
              </a:spcBef>
              <a:buNone/>
            </a:pPr>
            <a:r>
              <a:rPr lang="uk-UA" sz="1800" dirty="0"/>
              <a:t>■ простіші для вивчення.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Другим напрямком були постійний розвиток і стандартизація мови. Перший опис мови вийшов у 1985 році. У 1989 році відбувся вихід С++ версії 2.0. Перший стандарт С++ опубліковано в 1998 р. (відомий як С++ 98). У 2003 р. опубліковано стандарт мови С++ 03. </a:t>
            </a:r>
            <a:r>
              <a:rPr lang="uk-UA" sz="1800" b="1" dirty="0">
                <a:highlight>
                  <a:srgbClr val="00FF00"/>
                </a:highlight>
              </a:rPr>
              <a:t>Найбільш серйозні зміни мови відбулися в стандарті С++ 11</a:t>
            </a:r>
            <a:r>
              <a:rPr lang="uk-UA" sz="1800" dirty="0"/>
              <a:t>, розробленому в 2011 р. Далі стандарт оновлювався </a:t>
            </a:r>
            <a:r>
              <a:rPr lang="uk-UA" sz="1800" b="1" dirty="0">
                <a:highlight>
                  <a:srgbClr val="FFFF00"/>
                </a:highlight>
              </a:rPr>
              <a:t>кожні три роки</a:t>
            </a:r>
            <a:r>
              <a:rPr lang="uk-UA" sz="1800" dirty="0"/>
              <a:t> (С++ 14, С++ 17), але зміни були не такими істотними.</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88989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Історія</a:t>
            </a:r>
            <a:r>
              <a:rPr lang="ru-RU" b="1" dirty="0"/>
              <a:t> і </a:t>
            </a:r>
            <a:r>
              <a:rPr lang="ru-RU" b="1" dirty="0" err="1"/>
              <a:t>етапи</a:t>
            </a:r>
            <a:r>
              <a:rPr lang="ru-RU" b="1" dirty="0"/>
              <a:t> </a:t>
            </a:r>
            <a:r>
              <a:rPr lang="ru-RU" b="1" dirty="0" err="1"/>
              <a:t>розвитку</a:t>
            </a:r>
            <a:r>
              <a:rPr lang="ru-RU" b="1" dirty="0"/>
              <a:t> С++</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лютому 2020 р. </a:t>
            </a:r>
            <a:r>
              <a:rPr lang="ru-RU" sz="1800" dirty="0" err="1"/>
              <a:t>затверджено</a:t>
            </a:r>
            <a:r>
              <a:rPr lang="ru-RU" sz="1800" dirty="0"/>
              <a:t> стандарт С++ 20 і </a:t>
            </a:r>
            <a:r>
              <a:rPr lang="ru-RU" sz="1800" dirty="0" err="1"/>
              <a:t>окреслені</a:t>
            </a:r>
            <a:r>
              <a:rPr lang="ru-RU" sz="1800" dirty="0"/>
              <a:t> напрямки </a:t>
            </a:r>
            <a:r>
              <a:rPr lang="ru-RU" sz="1800" dirty="0" err="1"/>
              <a:t>розроблення</a:t>
            </a:r>
            <a:r>
              <a:rPr lang="ru-RU" sz="1800" dirty="0"/>
              <a:t> С++ 23. Так </a:t>
            </a:r>
            <a:r>
              <a:rPr lang="ru-RU" sz="1800" dirty="0" err="1"/>
              <a:t>що</a:t>
            </a:r>
            <a:r>
              <a:rPr lang="ru-RU" sz="1800" dirty="0"/>
              <a:t>, </a:t>
            </a:r>
            <a:r>
              <a:rPr lang="ru-RU" sz="1800" dirty="0" err="1"/>
              <a:t>мова</a:t>
            </a:r>
            <a:r>
              <a:rPr lang="ru-RU" sz="1800" dirty="0"/>
              <a:t> </a:t>
            </a:r>
            <a:r>
              <a:rPr lang="ru-RU" sz="1800" dirty="0" err="1"/>
              <a:t>програмування</a:t>
            </a:r>
            <a:r>
              <a:rPr lang="ru-RU" sz="1800" dirty="0"/>
              <a:t> С++ — </a:t>
            </a:r>
            <a:r>
              <a:rPr lang="ru-RU" sz="1800" dirty="0" err="1"/>
              <a:t>це</a:t>
            </a:r>
            <a:r>
              <a:rPr lang="ru-RU" sz="1800" dirty="0"/>
              <a:t> </a:t>
            </a:r>
            <a:r>
              <a:rPr lang="ru-RU" sz="1800" dirty="0" err="1"/>
              <a:t>зовсім</a:t>
            </a:r>
            <a:r>
              <a:rPr lang="ru-RU" sz="1800" dirty="0"/>
              <a:t> не </a:t>
            </a:r>
            <a:r>
              <a:rPr lang="ru-RU" sz="1800" dirty="0" err="1"/>
              <a:t>набір</a:t>
            </a:r>
            <a:r>
              <a:rPr lang="ru-RU" sz="1800" dirty="0"/>
              <a:t> </a:t>
            </a:r>
            <a:r>
              <a:rPr lang="ru-RU" sz="1800" dirty="0" err="1"/>
              <a:t>застиглих</a:t>
            </a:r>
            <a:r>
              <a:rPr lang="ru-RU" sz="1800" dirty="0"/>
              <a:t> правил, а </a:t>
            </a:r>
            <a:r>
              <a:rPr lang="ru-RU" sz="1800" dirty="0" err="1"/>
              <a:t>живий</a:t>
            </a:r>
            <a:r>
              <a:rPr lang="ru-RU" sz="1800" dirty="0"/>
              <a:t> проект, </a:t>
            </a:r>
            <a:r>
              <a:rPr lang="ru-RU" sz="1800" dirty="0" err="1"/>
              <a:t>який</a:t>
            </a:r>
            <a:r>
              <a:rPr lang="ru-RU" sz="1800" dirty="0"/>
              <a:t> </a:t>
            </a:r>
            <a:r>
              <a:rPr lang="ru-RU" sz="1800" dirty="0" err="1"/>
              <a:t>постійно</a:t>
            </a:r>
            <a:r>
              <a:rPr lang="ru-RU" sz="1800" dirty="0"/>
              <a:t> </a:t>
            </a:r>
            <a:r>
              <a:rPr lang="ru-RU" sz="1800" dirty="0" err="1"/>
              <a:t>розвивається</a:t>
            </a:r>
            <a:r>
              <a:rPr lang="ru-RU" sz="1800" dirty="0"/>
              <a:t>.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96778973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2002</TotalTime>
  <Words>4084</Words>
  <Application>Microsoft Office PowerPoint</Application>
  <PresentationFormat>Широкий екран</PresentationFormat>
  <Paragraphs>248</Paragraphs>
  <Slides>52</Slides>
  <Notes>0</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52</vt:i4>
      </vt:variant>
    </vt:vector>
  </HeadingPairs>
  <TitlesOfParts>
    <vt:vector size="57" baseType="lpstr">
      <vt:lpstr>Arial</vt:lpstr>
      <vt:lpstr>Calibri</vt:lpstr>
      <vt:lpstr>Consolas</vt:lpstr>
      <vt:lpstr>Tahoma</vt:lpstr>
      <vt:lpstr>Тема Office</vt:lpstr>
      <vt:lpstr>Вступ в ООП</vt:lpstr>
      <vt:lpstr>Вступ</vt:lpstr>
      <vt:lpstr>Вступ</vt:lpstr>
      <vt:lpstr>Вступ</vt:lpstr>
      <vt:lpstr>Історія і етапи розвитку С++</vt:lpstr>
      <vt:lpstr>Історія і етапи розвитку С++</vt:lpstr>
      <vt:lpstr>Історія і етапи розвитку С++</vt:lpstr>
      <vt:lpstr>Історія і етапи розвитку С++</vt:lpstr>
      <vt:lpstr>Історія і етапи розвитку С++</vt:lpstr>
      <vt:lpstr>Три принципи об’єктно-орієнтованого  програмування</vt:lpstr>
      <vt:lpstr>Три принципи об’єктно-орієнтованого  програмування</vt:lpstr>
      <vt:lpstr>Три принципи об’єктно-орієнтованого  програмування</vt:lpstr>
      <vt:lpstr>Три принципи об’єктно-орієнтованого  програмування</vt:lpstr>
      <vt:lpstr>Три принципи об’єктно-орієнтованого  програмування</vt:lpstr>
      <vt:lpstr>Три принципи об’єктно-орієнтованого  програмування</vt:lpstr>
      <vt:lpstr>Три принципи об’єктно-орієнтованого  програмування</vt:lpstr>
      <vt:lpstr>Три принципи об’єктно-орієнтованого  програмування</vt:lpstr>
      <vt:lpstr>Інкапсуляція</vt:lpstr>
      <vt:lpstr>Інкапсуляція</vt:lpstr>
      <vt:lpstr>Інкапсуляція</vt:lpstr>
      <vt:lpstr>Інкапсуляція</vt:lpstr>
      <vt:lpstr>Інкапсуляція</vt:lpstr>
      <vt:lpstr>Наслідування</vt:lpstr>
      <vt:lpstr>Наслідування</vt:lpstr>
      <vt:lpstr>Наслідування</vt:lpstr>
      <vt:lpstr>Наслідування</vt:lpstr>
      <vt:lpstr>Наслідування</vt:lpstr>
      <vt:lpstr>Поліморфізм</vt:lpstr>
      <vt:lpstr>Поліморфізм</vt:lpstr>
      <vt:lpstr>Клас і об'єкти</vt:lpstr>
      <vt:lpstr>Класи</vt:lpstr>
      <vt:lpstr>Класи</vt:lpstr>
      <vt:lpstr>Класи</vt:lpstr>
      <vt:lpstr>Класи</vt:lpstr>
      <vt:lpstr>Методи класів</vt:lpstr>
      <vt:lpstr>Методи класів</vt:lpstr>
      <vt:lpstr>Методи класів</vt:lpstr>
      <vt:lpstr>Методи класів</vt:lpstr>
      <vt:lpstr>Методи класів</vt:lpstr>
      <vt:lpstr>_</vt:lpstr>
      <vt:lpstr>Примітка про структури в C++</vt:lpstr>
      <vt:lpstr>Примітка про структури в C++</vt:lpstr>
      <vt:lpstr>Висновки</vt:lpstr>
      <vt:lpstr>Висновки</vt:lpstr>
      <vt:lpstr>Завдання №1</vt:lpstr>
      <vt:lpstr>_</vt:lpstr>
      <vt:lpstr>_</vt:lpstr>
      <vt:lpstr>_</vt:lpstr>
      <vt:lpstr>_</vt:lpstr>
      <vt:lpstr>_</vt:lpstr>
      <vt:lpstr>_</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135</cp:revision>
  <dcterms:created xsi:type="dcterms:W3CDTF">2021-08-19T17:51:13Z</dcterms:created>
  <dcterms:modified xsi:type="dcterms:W3CDTF">2024-03-24T22:56:20Z</dcterms:modified>
</cp:coreProperties>
</file>